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3"/>
    <p:sldMasterId id="2147484094" r:id="rId4"/>
  </p:sldMasterIdLst>
  <p:notesMasterIdLst>
    <p:notesMasterId r:id="rId37"/>
  </p:notesMasterIdLst>
  <p:handoutMasterIdLst>
    <p:handoutMasterId r:id="rId38"/>
  </p:handoutMasterIdLst>
  <p:sldIdLst>
    <p:sldId id="324" r:id="rId5"/>
    <p:sldId id="296" r:id="rId6"/>
    <p:sldId id="258" r:id="rId7"/>
    <p:sldId id="295" r:id="rId8"/>
    <p:sldId id="298" r:id="rId9"/>
    <p:sldId id="305" r:id="rId10"/>
    <p:sldId id="309" r:id="rId11"/>
    <p:sldId id="307" r:id="rId12"/>
    <p:sldId id="308" r:id="rId13"/>
    <p:sldId id="329" r:id="rId14"/>
    <p:sldId id="330" r:id="rId15"/>
    <p:sldId id="297" r:id="rId16"/>
    <p:sldId id="289" r:id="rId17"/>
    <p:sldId id="317" r:id="rId18"/>
    <p:sldId id="266" r:id="rId19"/>
    <p:sldId id="262" r:id="rId20"/>
    <p:sldId id="288" r:id="rId21"/>
    <p:sldId id="293" r:id="rId22"/>
    <p:sldId id="294" r:id="rId23"/>
    <p:sldId id="261" r:id="rId24"/>
    <p:sldId id="274" r:id="rId25"/>
    <p:sldId id="303" r:id="rId26"/>
    <p:sldId id="322" r:id="rId27"/>
    <p:sldId id="284" r:id="rId28"/>
    <p:sldId id="283" r:id="rId29"/>
    <p:sldId id="276" r:id="rId30"/>
    <p:sldId id="323" r:id="rId31"/>
    <p:sldId id="326" r:id="rId32"/>
    <p:sldId id="310" r:id="rId33"/>
    <p:sldId id="332" r:id="rId34"/>
    <p:sldId id="333" r:id="rId35"/>
    <p:sldId id="331" r:id="rId36"/>
  </p:sldIdLst>
  <p:sldSz cx="9144000" cy="6858000" type="screen4x3"/>
  <p:notesSz cx="6888163" cy="100187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1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86" autoAdjust="0"/>
  </p:normalViewPr>
  <p:slideViewPr>
    <p:cSldViewPr>
      <p:cViewPr varScale="1">
        <p:scale>
          <a:sx n="75" d="100"/>
          <a:sy n="75" d="100"/>
        </p:scale>
        <p:origin x="1020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3528" y="-114"/>
      </p:cViewPr>
      <p:guideLst>
        <p:guide orient="horz" pos="3155"/>
        <p:guide pos="21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B81DC7C-8544-4BE0-8BA6-A15449B0F8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21" cy="499894"/>
          </a:xfrm>
          <a:prstGeom prst="rect">
            <a:avLst/>
          </a:prstGeom>
        </p:spPr>
        <p:txBody>
          <a:bodyPr vert="horz" lIns="96604" tIns="48302" rIns="96604" bIns="48302" rtlCol="0"/>
          <a:lstStyle>
            <a:lvl1pPr algn="l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49B5E5F-CF11-41CE-961F-D0FF85A69A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0934" y="0"/>
            <a:ext cx="2985621" cy="499894"/>
          </a:xfrm>
          <a:prstGeom prst="rect">
            <a:avLst/>
          </a:prstGeom>
        </p:spPr>
        <p:txBody>
          <a:bodyPr vert="horz" lIns="96604" tIns="48302" rIns="96604" bIns="48302" rtlCol="0"/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4879CE7C-03D3-4AC0-A54A-EF88E680D774}" type="datetimeFigureOut">
              <a:rPr lang="de-DE"/>
              <a:pPr>
                <a:defRPr/>
              </a:pPr>
              <a:t>10.10.2022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E37F53-53AD-4BD0-88BC-96A7FDB9F4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216"/>
            <a:ext cx="2985621" cy="499894"/>
          </a:xfrm>
          <a:prstGeom prst="rect">
            <a:avLst/>
          </a:prstGeom>
        </p:spPr>
        <p:txBody>
          <a:bodyPr vert="horz" lIns="96604" tIns="48302" rIns="96604" bIns="48302" rtlCol="0" anchor="b"/>
          <a:lstStyle>
            <a:lvl1pPr algn="l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4F0EC9-5ABA-44E4-B338-FA69427A85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0934" y="9517216"/>
            <a:ext cx="2985621" cy="499894"/>
          </a:xfrm>
          <a:prstGeom prst="rect">
            <a:avLst/>
          </a:prstGeom>
        </p:spPr>
        <p:txBody>
          <a:bodyPr vert="horz" wrap="square" lIns="96604" tIns="48302" rIns="96604" bIns="4830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D7C278DB-C7D5-4ECE-89D8-70C39653EBA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E5A59DF-7E60-42CF-89CC-5780EA69F6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21" cy="499894"/>
          </a:xfrm>
          <a:prstGeom prst="rect">
            <a:avLst/>
          </a:prstGeom>
        </p:spPr>
        <p:txBody>
          <a:bodyPr vert="horz" lIns="96604" tIns="48302" rIns="96604" bIns="48302" rtlCol="0"/>
          <a:lstStyle>
            <a:lvl1pPr algn="l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75241C-A01C-4F83-AAAD-C3128487BD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00934" y="0"/>
            <a:ext cx="2985621" cy="499894"/>
          </a:xfrm>
          <a:prstGeom prst="rect">
            <a:avLst/>
          </a:prstGeom>
        </p:spPr>
        <p:txBody>
          <a:bodyPr vert="horz" lIns="96604" tIns="48302" rIns="96604" bIns="48302" rtlCol="0"/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E8A96F32-844F-4CB1-B5AB-5B0485DA2E67}" type="datetimeFigureOut">
              <a:rPr lang="de-DE"/>
              <a:pPr>
                <a:defRPr/>
              </a:pPr>
              <a:t>10.10.2022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4444BEDF-BD69-417B-82F3-10177222D7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4" tIns="48302" rIns="96604" bIns="48302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490B41D7-30E9-4E80-815D-C73E4BC75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495" y="4758609"/>
            <a:ext cx="5511174" cy="4508661"/>
          </a:xfrm>
          <a:prstGeom prst="rect">
            <a:avLst/>
          </a:prstGeom>
        </p:spPr>
        <p:txBody>
          <a:bodyPr vert="horz" lIns="96604" tIns="48302" rIns="96604" bIns="48302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4A4BBC-322D-4682-86DB-373FCB9228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517216"/>
            <a:ext cx="2985621" cy="499894"/>
          </a:xfrm>
          <a:prstGeom prst="rect">
            <a:avLst/>
          </a:prstGeom>
        </p:spPr>
        <p:txBody>
          <a:bodyPr vert="horz" lIns="96604" tIns="48302" rIns="96604" bIns="48302" rtlCol="0" anchor="b"/>
          <a:lstStyle>
            <a:lvl1pPr algn="l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BEF336-EDC3-4EFA-92FB-6FD6092F2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00934" y="9517216"/>
            <a:ext cx="2985621" cy="499894"/>
          </a:xfrm>
          <a:prstGeom prst="rect">
            <a:avLst/>
          </a:prstGeom>
        </p:spPr>
        <p:txBody>
          <a:bodyPr vert="horz" wrap="square" lIns="96604" tIns="48302" rIns="96604" bIns="4830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62A2639A-15AE-4878-BFB4-EB25B856A52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>
            <a:extLst>
              <a:ext uri="{FF2B5EF4-FFF2-40B4-BE49-F238E27FC236}">
                <a16:creationId xmlns:a16="http://schemas.microsoft.com/office/drawing/2014/main" id="{0D943085-6101-4242-8F94-C1D2A67D8B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Foliennummernplatzhalter 3">
            <a:extLst>
              <a:ext uri="{FF2B5EF4-FFF2-40B4-BE49-F238E27FC236}">
                <a16:creationId xmlns:a16="http://schemas.microsoft.com/office/drawing/2014/main" id="{E9B40505-8410-4941-9348-096DACFE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EBC6E3-79AC-4396-9D79-925EA7E678D8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de-DE" altLang="de-DE" sz="1300">
              <a:latin typeface="Arial" panose="020B0604020202020204" pitchFamily="34" charset="0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3A010EE4-7166-40A5-BE9D-59ACC28DC70F}"/>
              </a:ext>
            </a:extLst>
          </p:cNvPr>
          <p:cNvGraphicFramePr>
            <a:graphicFrameLocks noGrp="1"/>
          </p:cNvGraphicFramePr>
          <p:nvPr/>
        </p:nvGraphicFramePr>
        <p:xfrm>
          <a:off x="413419" y="7842891"/>
          <a:ext cx="6093499" cy="16839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64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4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19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Uhrzeit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60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ab  09:00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 marL="730885" indent="-730885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Registrierung der Teilnehmer und Begrüßung</a:t>
                      </a:r>
                    </a:p>
                    <a:p>
                      <a:pPr marL="731520" indent="-73152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153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    09::30 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Wir informieren über die Anmeldung, den Ablauf und die Finanzierung des Tourismus- Workshops in Spanien 2013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72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    10:30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Möglichkeit zu individuellen Gesprächen und informellem Austausch miteinander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57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Im Anschluss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Gegebenenfalls Bewerbungsgespräche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98" name="Rectangle 6">
            <a:extLst>
              <a:ext uri="{FF2B5EF4-FFF2-40B4-BE49-F238E27FC236}">
                <a16:creationId xmlns:a16="http://schemas.microsoft.com/office/drawing/2014/main" id="{FE926BCB-1DC6-407A-B757-0B4E048DB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8494" y="6835092"/>
            <a:ext cx="180167" cy="354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183" tIns="44592" rIns="89183" bIns="44592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de-DE" altLang="de-DE" sz="17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4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>
            <a:extLst>
              <a:ext uri="{FF2B5EF4-FFF2-40B4-BE49-F238E27FC236}">
                <a16:creationId xmlns:a16="http://schemas.microsoft.com/office/drawing/2014/main" id="{72877267-CF2C-4766-9CF5-326B2CF265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>
            <a:extLst>
              <a:ext uri="{FF2B5EF4-FFF2-40B4-BE49-F238E27FC236}">
                <a16:creationId xmlns:a16="http://schemas.microsoft.com/office/drawing/2014/main" id="{3054EE64-5BDB-4D9D-BFF5-66126ADF4F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6084" name="Foliennummernplatzhalter 3">
            <a:extLst>
              <a:ext uri="{FF2B5EF4-FFF2-40B4-BE49-F238E27FC236}">
                <a16:creationId xmlns:a16="http://schemas.microsoft.com/office/drawing/2014/main" id="{8A278043-E93E-4BA5-80D9-C00A86CA94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C84C64-0517-43DF-9704-C73F22375F92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>
            <a:extLst>
              <a:ext uri="{FF2B5EF4-FFF2-40B4-BE49-F238E27FC236}">
                <a16:creationId xmlns:a16="http://schemas.microsoft.com/office/drawing/2014/main" id="{7E68DE4A-5B8A-48F1-BC51-4209D20667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izenplatzhalter 2">
            <a:extLst>
              <a:ext uri="{FF2B5EF4-FFF2-40B4-BE49-F238E27FC236}">
                <a16:creationId xmlns:a16="http://schemas.microsoft.com/office/drawing/2014/main" id="{9CB499DC-5198-4725-B264-C90503BCF2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33796" name="Foliennummernplatzhalter 3">
            <a:extLst>
              <a:ext uri="{FF2B5EF4-FFF2-40B4-BE49-F238E27FC236}">
                <a16:creationId xmlns:a16="http://schemas.microsoft.com/office/drawing/2014/main" id="{F1AD4DB3-69BA-4DF4-A91D-51848C144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6B40AA-751C-45D5-B5AF-029670DB8133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>
            <a:extLst>
              <a:ext uri="{FF2B5EF4-FFF2-40B4-BE49-F238E27FC236}">
                <a16:creationId xmlns:a16="http://schemas.microsoft.com/office/drawing/2014/main" id="{288AF000-112C-4C28-82D8-BF320387A5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izenplatzhalter 2">
            <a:extLst>
              <a:ext uri="{FF2B5EF4-FFF2-40B4-BE49-F238E27FC236}">
                <a16:creationId xmlns:a16="http://schemas.microsoft.com/office/drawing/2014/main" id="{036AB637-279E-4438-BCA0-692A69AE28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35844" name="Foliennummernplatzhalter 3">
            <a:extLst>
              <a:ext uri="{FF2B5EF4-FFF2-40B4-BE49-F238E27FC236}">
                <a16:creationId xmlns:a16="http://schemas.microsoft.com/office/drawing/2014/main" id="{8AEA0A66-2B8F-4AFF-81D3-F9820F5C7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F0D464-908E-4882-9714-E75FD35C7C19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>
            <a:extLst>
              <a:ext uri="{FF2B5EF4-FFF2-40B4-BE49-F238E27FC236}">
                <a16:creationId xmlns:a16="http://schemas.microsoft.com/office/drawing/2014/main" id="{6FCF5EE5-5241-4735-A6A0-FF537D4258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izenplatzhalter 2">
            <a:extLst>
              <a:ext uri="{FF2B5EF4-FFF2-40B4-BE49-F238E27FC236}">
                <a16:creationId xmlns:a16="http://schemas.microsoft.com/office/drawing/2014/main" id="{AE284FCB-3222-42A2-8D02-C62647425A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37892" name="Foliennummernplatzhalter 3">
            <a:extLst>
              <a:ext uri="{FF2B5EF4-FFF2-40B4-BE49-F238E27FC236}">
                <a16:creationId xmlns:a16="http://schemas.microsoft.com/office/drawing/2014/main" id="{9BA34197-3B5F-4333-9A1D-EB9811DF1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E3DF7B-9910-4B0D-B2B0-DE6D66137F99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>
            <a:extLst>
              <a:ext uri="{FF2B5EF4-FFF2-40B4-BE49-F238E27FC236}">
                <a16:creationId xmlns:a16="http://schemas.microsoft.com/office/drawing/2014/main" id="{F80FACFB-F73C-4524-BE6E-5AC722F4F6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izenplatzhalter 2">
            <a:extLst>
              <a:ext uri="{FF2B5EF4-FFF2-40B4-BE49-F238E27FC236}">
                <a16:creationId xmlns:a16="http://schemas.microsoft.com/office/drawing/2014/main" id="{EC3B046C-9915-4538-8689-2778B2F580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39940" name="Foliennummernplatzhalter 3">
            <a:extLst>
              <a:ext uri="{FF2B5EF4-FFF2-40B4-BE49-F238E27FC236}">
                <a16:creationId xmlns:a16="http://schemas.microsoft.com/office/drawing/2014/main" id="{915D672F-B296-437F-AF6A-02D1306523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0E68D4-1DF4-4491-A1B8-C6673F3BA600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>
            <a:extLst>
              <a:ext uri="{FF2B5EF4-FFF2-40B4-BE49-F238E27FC236}">
                <a16:creationId xmlns:a16="http://schemas.microsoft.com/office/drawing/2014/main" id="{201868F0-897C-41B0-A2AD-9367A8644F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>
            <a:extLst>
              <a:ext uri="{FF2B5EF4-FFF2-40B4-BE49-F238E27FC236}">
                <a16:creationId xmlns:a16="http://schemas.microsoft.com/office/drawing/2014/main" id="{01FF8FD8-D717-4906-8512-5A854109E3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1988" name="Foliennummernplatzhalter 3">
            <a:extLst>
              <a:ext uri="{FF2B5EF4-FFF2-40B4-BE49-F238E27FC236}">
                <a16:creationId xmlns:a16="http://schemas.microsoft.com/office/drawing/2014/main" id="{A95FB712-9043-4941-86AC-0196A02F6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FD21B8-C7D9-45B8-89FE-DFB289F17E11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>
            <a:extLst>
              <a:ext uri="{FF2B5EF4-FFF2-40B4-BE49-F238E27FC236}">
                <a16:creationId xmlns:a16="http://schemas.microsoft.com/office/drawing/2014/main" id="{66322C02-670E-41E2-A6D3-A5C209CE6C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izenplatzhalter 2">
            <a:extLst>
              <a:ext uri="{FF2B5EF4-FFF2-40B4-BE49-F238E27FC236}">
                <a16:creationId xmlns:a16="http://schemas.microsoft.com/office/drawing/2014/main" id="{62121EC1-610B-4FCD-8580-653E40FDFF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8132" name="Foliennummernplatzhalter 3">
            <a:extLst>
              <a:ext uri="{FF2B5EF4-FFF2-40B4-BE49-F238E27FC236}">
                <a16:creationId xmlns:a16="http://schemas.microsoft.com/office/drawing/2014/main" id="{90A0AC11-F092-4B78-8260-585A23BE3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C25D07-D5FA-46D8-9454-183EA7E949E5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290312C7-5547-4BCD-A2EA-F3CA3EDB179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C1552BE-7374-4F62-8A05-6B8191961735}" type="slidenum">
              <a:t>22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026C3C-5A00-44B6-B18E-CB93CF82003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31888" y="820738"/>
            <a:ext cx="5394325" cy="40449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A82FF4DD-8963-4670-A04F-0CC273CF7B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647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0F6615EE-23B6-4E30-B13B-B29A7A0AA2C7}"/>
              </a:ext>
            </a:extLst>
          </p:cNvPr>
          <p:cNvSpPr txBox="1"/>
          <p:nvPr/>
        </p:nvSpPr>
        <p:spPr>
          <a:xfrm>
            <a:off x="5747230" y="6604565"/>
            <a:ext cx="4406406" cy="3473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algn="r" defTabSz="924367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210883-B6DF-41C1-AEE3-E7BC1420736C}" type="slidenum">
              <a:pPr algn="r" defTabSz="924367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de-DE" sz="130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id="{4C097A88-84F7-4012-BE36-FC71F8CAE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id="{7918AC69-FD9D-47BC-98C9-09E60F5880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117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D90911D6-C527-7C93-7BA6-AF4B375EB6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izenplatzhalter 2">
            <a:extLst>
              <a:ext uri="{FF2B5EF4-FFF2-40B4-BE49-F238E27FC236}">
                <a16:creationId xmlns:a16="http://schemas.microsoft.com/office/drawing/2014/main" id="{A6CE1F3B-ADCE-A87E-09C8-862F4693B4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9220" name="Foliennummernplatzhalter 3">
            <a:extLst>
              <a:ext uri="{FF2B5EF4-FFF2-40B4-BE49-F238E27FC236}">
                <a16:creationId xmlns:a16="http://schemas.microsoft.com/office/drawing/2014/main" id="{ABF106A8-AB39-F0AD-1792-DDB2C78BE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186" indent="-27923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4968" indent="-2230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5917" indent="-2230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6868" indent="-2230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9051" indent="-2230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1235" indent="-2230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3418" indent="-2230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5602" indent="-2230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0E7417-E57E-461E-92E0-0FC849CF4C13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56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>
            <a:extLst>
              <a:ext uri="{FF2B5EF4-FFF2-40B4-BE49-F238E27FC236}">
                <a16:creationId xmlns:a16="http://schemas.microsoft.com/office/drawing/2014/main" id="{0D943085-6101-4242-8F94-C1D2A67D8B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Foliennummernplatzhalter 3">
            <a:extLst>
              <a:ext uri="{FF2B5EF4-FFF2-40B4-BE49-F238E27FC236}">
                <a16:creationId xmlns:a16="http://schemas.microsoft.com/office/drawing/2014/main" id="{E9B40505-8410-4941-9348-096DACFE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EBC6E3-79AC-4396-9D79-925EA7E678D8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de-DE" altLang="de-DE" sz="1300">
              <a:latin typeface="Arial" panose="020B0604020202020204" pitchFamily="34" charset="0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3A010EE4-7166-40A5-BE9D-59ACC28DC70F}"/>
              </a:ext>
            </a:extLst>
          </p:cNvPr>
          <p:cNvGraphicFramePr>
            <a:graphicFrameLocks noGrp="1"/>
          </p:cNvGraphicFramePr>
          <p:nvPr/>
        </p:nvGraphicFramePr>
        <p:xfrm>
          <a:off x="413419" y="7842891"/>
          <a:ext cx="6093499" cy="16839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64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4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19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Uhrzeit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60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ab  09:00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 marL="730885" indent="-730885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Registrierung der Teilnehmer und Begrüßung</a:t>
                      </a:r>
                    </a:p>
                    <a:p>
                      <a:pPr marL="731520" indent="-73152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153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    09::30 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Wir informieren über die Anmeldung, den Ablauf und die Finanzierung des Tourismus- Workshops in Spanien 2013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72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    10:30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Möglichkeit zu individuellen Gesprächen und informellem Austausch miteinander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57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Im Anschluss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Gegebenenfalls Bewerbungsgespräche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98" name="Rectangle 6">
            <a:extLst>
              <a:ext uri="{FF2B5EF4-FFF2-40B4-BE49-F238E27FC236}">
                <a16:creationId xmlns:a16="http://schemas.microsoft.com/office/drawing/2014/main" id="{FE926BCB-1DC6-407A-B757-0B4E048DB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8494" y="6835092"/>
            <a:ext cx="180167" cy="354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183" tIns="44592" rIns="89183" bIns="44592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de-DE" altLang="de-DE" sz="17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09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>
            <a:extLst>
              <a:ext uri="{FF2B5EF4-FFF2-40B4-BE49-F238E27FC236}">
                <a16:creationId xmlns:a16="http://schemas.microsoft.com/office/drawing/2014/main" id="{0D943085-6101-4242-8F94-C1D2A67D8B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Foliennummernplatzhalter 3">
            <a:extLst>
              <a:ext uri="{FF2B5EF4-FFF2-40B4-BE49-F238E27FC236}">
                <a16:creationId xmlns:a16="http://schemas.microsoft.com/office/drawing/2014/main" id="{E9B40505-8410-4941-9348-096DACFE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EBC6E3-79AC-4396-9D79-925EA7E678D8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de-DE" altLang="de-DE" sz="1300">
              <a:latin typeface="Arial" panose="020B0604020202020204" pitchFamily="34" charset="0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3A010EE4-7166-40A5-BE9D-59ACC28DC70F}"/>
              </a:ext>
            </a:extLst>
          </p:cNvPr>
          <p:cNvGraphicFramePr>
            <a:graphicFrameLocks noGrp="1"/>
          </p:cNvGraphicFramePr>
          <p:nvPr/>
        </p:nvGraphicFramePr>
        <p:xfrm>
          <a:off x="413419" y="7842891"/>
          <a:ext cx="6093499" cy="16839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64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4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19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Uhrzeit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60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ab  09:00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 marL="730885" indent="-730885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Registrierung der Teilnehmer und Begrüßung</a:t>
                      </a:r>
                    </a:p>
                    <a:p>
                      <a:pPr marL="731520" indent="-73152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153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    09::30 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Wir informieren über die Anmeldung, den Ablauf und die Finanzierung des Tourismus- Workshops in Spanien 2013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72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    10:30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Möglichkeit zu individuellen Gesprächen und informellem Austausch miteinander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57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Im Anschluss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Gegebenenfalls Bewerbungsgespräche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548" marR="6654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98" name="Rectangle 6">
            <a:extLst>
              <a:ext uri="{FF2B5EF4-FFF2-40B4-BE49-F238E27FC236}">
                <a16:creationId xmlns:a16="http://schemas.microsoft.com/office/drawing/2014/main" id="{FE926BCB-1DC6-407A-B757-0B4E048DB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8494" y="6835092"/>
            <a:ext cx="180167" cy="354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183" tIns="44592" rIns="89183" bIns="44592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de-DE" altLang="de-DE" sz="17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134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0FCE6C92-8694-4B01-8D40-BD6EF4AEAF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izenplatzhalter 2">
            <a:extLst>
              <a:ext uri="{FF2B5EF4-FFF2-40B4-BE49-F238E27FC236}">
                <a16:creationId xmlns:a16="http://schemas.microsoft.com/office/drawing/2014/main" id="{C494657D-164E-4238-BA55-D425A2E29D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22A38057-CF13-49FA-B420-5EDCCFECF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633229-D4F3-402D-87EF-572455142A39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>
            <a:extLst>
              <a:ext uri="{FF2B5EF4-FFF2-40B4-BE49-F238E27FC236}">
                <a16:creationId xmlns:a16="http://schemas.microsoft.com/office/drawing/2014/main" id="{E190484D-69B0-471C-8E96-D85A2F63D0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>
            <a:extLst>
              <a:ext uri="{FF2B5EF4-FFF2-40B4-BE49-F238E27FC236}">
                <a16:creationId xmlns:a16="http://schemas.microsoft.com/office/drawing/2014/main" id="{4334DEBD-74C4-4984-A292-AA095241EA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13316" name="Foliennummernplatzhalter 3">
            <a:extLst>
              <a:ext uri="{FF2B5EF4-FFF2-40B4-BE49-F238E27FC236}">
                <a16:creationId xmlns:a16="http://schemas.microsoft.com/office/drawing/2014/main" id="{31D1CF1A-A292-4389-88C6-47FAAAAB20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9B1BAE-4BDA-4C2E-9BF8-69A920188FF9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3F3AFE1E-F6AD-4067-942B-1C09AB822E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F20C003D-F0E2-42E6-A1A4-1665A91834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E9D55515-062B-4028-9770-060BD40D3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AF66D-2DE4-448E-AAD9-17FBA47C4C6E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14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D90911D6-C527-7C93-7BA6-AF4B375EB6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izenplatzhalter 2">
            <a:extLst>
              <a:ext uri="{FF2B5EF4-FFF2-40B4-BE49-F238E27FC236}">
                <a16:creationId xmlns:a16="http://schemas.microsoft.com/office/drawing/2014/main" id="{A6CE1F3B-ADCE-A87E-09C8-862F4693B4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9220" name="Foliennummernplatzhalter 3">
            <a:extLst>
              <a:ext uri="{FF2B5EF4-FFF2-40B4-BE49-F238E27FC236}">
                <a16:creationId xmlns:a16="http://schemas.microsoft.com/office/drawing/2014/main" id="{ABF106A8-AB39-F0AD-1792-DDB2C78BE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186" indent="-27923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4968" indent="-2230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5917" indent="-2230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6868" indent="-2230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9051" indent="-2230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1235" indent="-2230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3418" indent="-2230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5602" indent="-2230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0E7417-E57E-461E-92E0-0FC849CF4C13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18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3F3AFE1E-F6AD-4067-942B-1C09AB822E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F20C003D-F0E2-42E6-A1A4-1665A91834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E9D55515-062B-4028-9770-060BD40D3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AF66D-2DE4-448E-AAD9-17FBA47C4C6E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11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3F3AFE1E-F6AD-4067-942B-1C09AB822E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F20C003D-F0E2-42E6-A1A4-1665A91834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E9D55515-062B-4028-9770-060BD40D3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AF66D-2DE4-448E-AAD9-17FBA47C4C6E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3F3AFE1E-F6AD-4067-942B-1C09AB822E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F20C003D-F0E2-42E6-A1A4-1665A91834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E9D55515-062B-4028-9770-060BD40D3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767" indent="-27763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3734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9869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6005" indent="-221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188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0372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555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739" indent="-221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AF66D-2DE4-448E-AAD9-17FBA47C4C6E}" type="slidenum">
              <a:rPr lang="de-DE" alt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7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76421CF4-1A32-4E56-83C9-76597E2DB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de-DE" altLang="de-DE" sz="2400">
              <a:latin typeface="Times New Roman" pitchFamily="18" charset="0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7CE7E301-49DF-42EF-9A86-A57436B048B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de-DE" altLang="de-DE" sz="2400">
              <a:latin typeface="Times New Roman" pitchFamily="18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D8696A6-B138-44DA-8DC9-2B524DB8015D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de-DE" alt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D40E08C-68BD-4AE6-9B38-C04E3F5E7D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181C8DA-13DF-4F04-9C3A-36B96AB1D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33AA90F-12D6-4B82-903D-E372F46E55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F2D9F-86E0-47A0-BDF2-A0DD274C8A6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698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1D4FD7-922B-4FF2-B10D-C61AAA4BCD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8EEF45-330E-4836-91E1-54E6E38A5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D0D745-3ACB-44E5-943A-B024F1D45D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AD207-32DE-4673-8D46-D572BC1F93A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7170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59B108-CC97-4A2F-A440-FA5DFFE8D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63F8CE-6FA8-44DE-B5B0-C44E564D40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33C2D6-DFE4-40B0-9D70-E9F86876D7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3AD07-1DF8-4888-8FF9-28C617A8B03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BAB04A6-1E88-4C06-A6B2-FBFD05E45C3C}"/>
              </a:ext>
            </a:extLst>
          </p:cNvPr>
          <p:cNvSpPr txBox="1"/>
          <p:nvPr userDrawn="1"/>
        </p:nvSpPr>
        <p:spPr>
          <a:xfrm>
            <a:off x="5257800" y="533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ProEurope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br>
              <a:rPr lang="de-DE" altLang="de-D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6313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7696200" cy="19431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62000" y="4000500"/>
            <a:ext cx="7696200" cy="19431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73562-5494-4279-8D81-0198C3D4C4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A5CD62-76BD-4C92-A984-A77C3F04FC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8340-DABC-494C-8B32-A54C3C3F8C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5B660-473D-4E53-9EC7-EE6C9B13CC6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015644F-AC4D-4401-9798-C4FFCCEE13FE}"/>
              </a:ext>
            </a:extLst>
          </p:cNvPr>
          <p:cNvSpPr txBox="1"/>
          <p:nvPr userDrawn="1"/>
        </p:nvSpPr>
        <p:spPr>
          <a:xfrm>
            <a:off x="5257800" y="533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ProEurope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br>
              <a:rPr lang="de-DE" altLang="de-D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4122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62000" y="533400"/>
            <a:ext cx="7696200" cy="5410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343DDB8-AB76-481C-907A-C9053B8582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94BDAC-0FB7-4DAA-8AE9-7B5FC58E2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A4546D-E324-4CDD-9C32-34E45C73AB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5667A-0BBB-4ACB-9CB2-04AAF7EAF0E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6" name="Grafik 12">
            <a:extLst>
              <a:ext uri="{FF2B5EF4-FFF2-40B4-BE49-F238E27FC236}">
                <a16:creationId xmlns:a16="http://schemas.microsoft.com/office/drawing/2014/main" id="{42755DD5-39A6-44C3-A0C0-0D4B57C9E4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301625"/>
            <a:ext cx="13239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AED9848-49B1-4B87-8592-7989AB967F03}"/>
              </a:ext>
            </a:extLst>
          </p:cNvPr>
          <p:cNvSpPr txBox="1"/>
          <p:nvPr userDrawn="1"/>
        </p:nvSpPr>
        <p:spPr>
          <a:xfrm>
            <a:off x="5257800" y="533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ProEurope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br>
              <a:rPr lang="de-DE" altLang="de-D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8127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0A9CD5C-133B-EA76-00CE-844D97884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de-DE" altLang="de-DE" sz="2400">
              <a:latin typeface="Times New Roman" pitchFamily="18" charset="0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DE792F7-2E6D-C2D8-AE57-96FD374B5A2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de-DE" altLang="de-DE" sz="2400">
              <a:latin typeface="Times New Roman" pitchFamily="18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0046EA3-8A01-BB78-DA28-446B41DD31F9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de-DE" alt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13854D5-8CBB-F48E-A49A-2873404D5F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BB03FA8-2FA7-0330-DFE1-33F5793F2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3512540-88B6-59A9-615F-A337366FFE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DD94-990E-4E3E-A545-C75D46E6DCF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00934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2E84625-3AC0-5968-0CEF-3C781FAFE3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6400800"/>
            <a:ext cx="176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11">
            <a:extLst>
              <a:ext uri="{FF2B5EF4-FFF2-40B4-BE49-F238E27FC236}">
                <a16:creationId xmlns:a16="http://schemas.microsoft.com/office/drawing/2014/main" id="{FA3C1233-FDCF-EA63-6F7D-240ECB63F1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12954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2">
            <a:extLst>
              <a:ext uri="{FF2B5EF4-FFF2-40B4-BE49-F238E27FC236}">
                <a16:creationId xmlns:a16="http://schemas.microsoft.com/office/drawing/2014/main" id="{2F2123C2-81DD-7C5C-54A6-0631658552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"/>
            <a:ext cx="1323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2886" y="548867"/>
            <a:ext cx="7696200" cy="1143000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1752600"/>
            <a:ext cx="7696200" cy="403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22F91F2-50FA-D4CE-83C3-89A8D0954B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E6698-0A57-4DC0-9E3D-5755B38459C5}" type="datetime7">
              <a:rPr lang="de-DE"/>
              <a:pPr>
                <a:defRPr/>
              </a:pPr>
              <a:t>Okt-22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CE21269-83AB-7C04-442B-6FE6A6EB8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69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A0B8736-0E23-3ACC-C7F1-45ACBF093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DE3F9-D798-4C32-9C2F-F7DEA0BC8D5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62410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933BF6-A725-EBCC-3CB6-BC31828E7D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784315-BEA1-9373-238C-4F1377ABB1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009F0B-96B9-C7AC-BC58-6AEBB7ACE1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297A3-87C0-496B-8B4F-8A21549E237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69507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C52C95-34E3-4AF4-80B2-BCB5C76402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15254-478D-A6C2-47FD-132DE3AA63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4851B1-5212-24DB-7A42-407AE254DB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BEE2F-5F93-491C-A812-DA42349A8B1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120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71FA9F-A383-8DB2-FBE3-5CD6EAD8B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A8E88EE-B5C3-3EBB-C77B-F9EFB38F0C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C94AAA1-FA28-6890-1090-14C4A931AE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77C37-402C-4F8E-A4BC-5B20824019B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47407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2D042E5-59B9-3C50-EF82-5DF32917BB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A2D2651-DF34-E9C2-AD4E-2D5900BD7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C902C4-7982-5A03-E609-4AAC6228F7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1CF0F-10B2-45F9-83E9-4379A0A58E2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7882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B352925-7A5F-4619-A3DE-4CE7BA59C2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6400800"/>
            <a:ext cx="176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11">
            <a:extLst>
              <a:ext uri="{FF2B5EF4-FFF2-40B4-BE49-F238E27FC236}">
                <a16:creationId xmlns:a16="http://schemas.microsoft.com/office/drawing/2014/main" id="{C74EC7BA-22EA-41F5-9FFC-E5B4749791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12954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2886" y="548867"/>
            <a:ext cx="7696200" cy="1143000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1752600"/>
            <a:ext cx="7696200" cy="403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8AD8C6-ECFB-48BF-95B8-8D2C2CDEC3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A0BE3-6A59-426B-A188-DE94596E61A5}" type="datetime7">
              <a:rPr lang="de-DE"/>
              <a:pPr>
                <a:defRPr/>
              </a:pPr>
              <a:t>Okt-22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5EA2BF-8051-4AB9-BFD3-68D944AF80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698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848D382-1003-4ECC-AB0C-0077AD6DE9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E812E-C147-41AF-ACFE-F91A107BCC1E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87338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1">
            <a:extLst>
              <a:ext uri="{FF2B5EF4-FFF2-40B4-BE49-F238E27FC236}">
                <a16:creationId xmlns:a16="http://schemas.microsoft.com/office/drawing/2014/main" id="{5EDD97E4-C979-4E66-9257-ED5F2ABEEC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12954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421C08-D7CF-2266-85AE-6564B7E5A9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6400800"/>
            <a:ext cx="176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12">
            <a:extLst>
              <a:ext uri="{FF2B5EF4-FFF2-40B4-BE49-F238E27FC236}">
                <a16:creationId xmlns:a16="http://schemas.microsoft.com/office/drawing/2014/main" id="{5D0F53EB-DD19-DCB0-1491-4C3A5244E9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381000"/>
            <a:ext cx="13239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2D63A8-5924-74DF-CD0E-8C12C8D5A4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11.09.2019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ABBFB6-59D3-3713-622C-B8575C4652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9FC899-534F-5EE0-2A6D-D5F591A42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DD253-A807-484A-B351-49DF0D23174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4929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4CA3E1-FFBF-31BE-966A-E76CC32F14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D4A86C-9311-804A-044A-5F7BA76BA4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E9904F-FFD0-E602-64A7-A75A4B8C3C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8885E-D30D-419C-B642-31DAFB9468E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4431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0979C3-3DBA-7FF2-32E4-090D871276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6F1FD7-664D-ABF5-D552-1D4D0B91A5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7AC1D4-24E2-787D-BF6B-A7A01971A7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97644-6D9B-4F81-B8BD-BCB6ABDCA09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68363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2C537F-3A94-5C44-40AE-1239A67E92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130793-1069-22C8-28EC-18E10B64A2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C935F3-813F-3D58-4F02-A790632D9D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D374A-A785-4D9A-A8FE-360CF3ACD3A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1193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8BFFDC-3A48-2BA2-D8A4-5310DF2EC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96BC95-DD3E-A0F5-FD2B-D2857F076D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6F0CD-8E16-1A25-567F-18D553087F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2AC42-DB77-4326-9DD8-87B53080142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61130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7696200" cy="19431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62000" y="4000500"/>
            <a:ext cx="7696200" cy="19431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8210AF-74FB-572F-E93A-F2C94B1EE2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55D8A-A875-C940-9AF3-2C4C04571D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52695D-821D-EDB9-76C1-64C18F31D6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0B834-4CE9-4278-9F1E-05B41D5C5C1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5307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62000" y="533400"/>
            <a:ext cx="7696200" cy="5410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828384-3A03-460D-DDA0-16EAC91FB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194060-1E31-7C81-BB64-0CA3C756E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8F4A58-89F3-0115-843C-5454BB9D4A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3C1EE-2DB0-4A69-A108-7BD71C80F37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7728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D93B19-3155-499A-A571-1DA88F29A2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10B15A-CA2E-40C3-A856-CFE6ED875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9B978D-1BF8-4435-A35D-A6C10254C5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34760-0288-4FD3-BB46-66E5134E774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5929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C0DF64-5474-47AA-89D0-EBCADF3333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A4C51A-0CFB-4042-B303-CDCE082267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73866-DEA9-4773-A2FE-6CD7755A29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99D63-8EC1-41A4-BBF9-4BBBE689F23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734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7B76759-1E39-4DDE-8EFE-6F48EDB673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FB4EC5-8793-489F-8D5F-4EB3EA7C0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1EFE93-2B3C-4F1E-94F3-3E87FEBCEF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6E08B-D003-4724-8BBF-DB14DDA0657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FBE04ED-2822-42E2-B690-24EB11E619EC}"/>
              </a:ext>
            </a:extLst>
          </p:cNvPr>
          <p:cNvSpPr txBox="1"/>
          <p:nvPr userDrawn="1"/>
        </p:nvSpPr>
        <p:spPr>
          <a:xfrm>
            <a:off x="5257800" y="533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ProEurope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br>
              <a:rPr lang="de-DE" altLang="de-D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028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0428625-49B7-4B57-BCB0-39C4989242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A891C16-2E6A-4C8A-BE38-874C2FC840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D75C5F-FDDC-4934-AB2B-0B60AD4B6C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2B461-32FE-4DD9-9ACE-1A852A02633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D90E71-CA10-4523-AA46-07FB3ED3CBDF}"/>
              </a:ext>
            </a:extLst>
          </p:cNvPr>
          <p:cNvSpPr txBox="1"/>
          <p:nvPr userDrawn="1"/>
        </p:nvSpPr>
        <p:spPr>
          <a:xfrm>
            <a:off x="5257800" y="533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ProEurope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br>
              <a:rPr lang="de-DE" altLang="de-D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71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8BF601-DEBC-4A4D-A992-12884A6EA4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02.11.2021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53908E0-EA13-457D-ADCB-7EA411E716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84682C8-7876-4561-9864-B77F8FAA4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529D9-D0CE-4267-A456-0252A911E7E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6" name="Grafik 11">
            <a:extLst>
              <a:ext uri="{FF2B5EF4-FFF2-40B4-BE49-F238E27FC236}">
                <a16:creationId xmlns:a16="http://schemas.microsoft.com/office/drawing/2014/main" id="{C002E4F1-6CB3-458C-8E57-95F74590FE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12954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C549B8-CD75-4286-8E67-3833A8EC71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6400800"/>
            <a:ext cx="176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850CFA7-465A-4B2A-9E07-C3FAA34CCFBF}"/>
              </a:ext>
            </a:extLst>
          </p:cNvPr>
          <p:cNvSpPr txBox="1"/>
          <p:nvPr userDrawn="1"/>
        </p:nvSpPr>
        <p:spPr>
          <a:xfrm>
            <a:off x="5257800" y="533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ProEurope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br>
              <a:rPr lang="de-DE" altLang="de-D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677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D1058A-85A1-45BD-BD0E-D8881C9748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57749C-EEBF-4A45-824B-3CB5D4AD73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1610D-F143-4A93-A353-47B1FD9206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15600-4704-4E1D-A1AC-0536F5A18DD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31E4C2E-E512-4696-A9E2-E715898EE84E}"/>
              </a:ext>
            </a:extLst>
          </p:cNvPr>
          <p:cNvSpPr txBox="1"/>
          <p:nvPr userDrawn="1"/>
        </p:nvSpPr>
        <p:spPr>
          <a:xfrm>
            <a:off x="5257800" y="533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ProEurope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br>
              <a:rPr lang="de-DE" altLang="de-D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5085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B4994E-3ED4-44E8-88E3-8223C8C4FC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FE8037-9915-4531-9226-3D82A33347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6F107B-F4EC-4BAE-B89E-6BB43D4DD5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2CF50-5581-4288-8261-82500205C1E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3458B25-BEE8-4E31-9C67-A995D34CD747}"/>
              </a:ext>
            </a:extLst>
          </p:cNvPr>
          <p:cNvSpPr txBox="1"/>
          <p:nvPr userDrawn="1"/>
        </p:nvSpPr>
        <p:spPr>
          <a:xfrm>
            <a:off x="5257800" y="533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ProEurope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de-DE" altLang="de-DE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br>
              <a:rPr lang="de-DE" altLang="de-D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123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6F52E1A-88FE-43C1-9461-CDEA9EE70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EADF587-FD4D-4BDC-8850-0AD96DFED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CC02EE5-E3AC-40C6-A853-94F4920072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A11ADFAE-3666-41B6-80E5-4920904DBB1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B87DE25B-37D6-439E-9231-1918BD937F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BD945C89-664C-4B25-9D6E-A245FC6392D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grpSp>
        <p:nvGrpSpPr>
          <p:cNvPr id="1031" name="Group 7">
            <a:extLst>
              <a:ext uri="{FF2B5EF4-FFF2-40B4-BE49-F238E27FC236}">
                <a16:creationId xmlns:a16="http://schemas.microsoft.com/office/drawing/2014/main" id="{226AA558-9016-49F8-868E-D21ADFA96040}"/>
              </a:ext>
            </a:extLst>
          </p:cNvPr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1032" name="AutoShape 8">
              <a:extLst>
                <a:ext uri="{FF2B5EF4-FFF2-40B4-BE49-F238E27FC236}">
                  <a16:creationId xmlns:a16="http://schemas.microsoft.com/office/drawing/2014/main" id="{F10761CF-07D8-424A-8CDC-9A7E32F20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2400">
                <a:latin typeface="Times New Roman" pitchFamily="18" charset="0"/>
              </a:endParaRPr>
            </a:p>
          </p:txBody>
        </p:sp>
        <p:sp>
          <p:nvSpPr>
            <p:cNvPr id="1033" name="Line 9">
              <a:extLst>
                <a:ext uri="{FF2B5EF4-FFF2-40B4-BE49-F238E27FC236}">
                  <a16:creationId xmlns:a16="http://schemas.microsoft.com/office/drawing/2014/main" id="{28FC29B1-A0A3-40A0-8590-9CFACEC45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0" name="Grafik 12">
            <a:extLst>
              <a:ext uri="{FF2B5EF4-FFF2-40B4-BE49-F238E27FC236}">
                <a16:creationId xmlns:a16="http://schemas.microsoft.com/office/drawing/2014/main" id="{762FA472-5E17-450D-96FF-BC344826C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301625"/>
            <a:ext cx="13239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l"/>
        <a:defRPr sz="31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172ADB-7D43-1793-C926-2A5B22225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65E24F-A090-0FBF-9688-6CF1E1BAB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EA5A3B60-7DBE-0656-7303-5089CB7C29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7628209C-432F-A0A7-8134-9F2499FA3F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635CA64A-5766-CCDE-44FD-2E332955F8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AAE48CBB-F85A-4C8B-8948-A14E76F3AD2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grpSp>
        <p:nvGrpSpPr>
          <p:cNvPr id="1031" name="Group 7">
            <a:extLst>
              <a:ext uri="{FF2B5EF4-FFF2-40B4-BE49-F238E27FC236}">
                <a16:creationId xmlns:a16="http://schemas.microsoft.com/office/drawing/2014/main" id="{356BBB40-88AC-1942-29BF-6DAE53F6C22C}"/>
              </a:ext>
            </a:extLst>
          </p:cNvPr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1032" name="AutoShape 8">
              <a:extLst>
                <a:ext uri="{FF2B5EF4-FFF2-40B4-BE49-F238E27FC236}">
                  <a16:creationId xmlns:a16="http://schemas.microsoft.com/office/drawing/2014/main" id="{0E90C35D-7EE8-505F-8B16-A708D0882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2400">
                <a:latin typeface="Times New Roman" pitchFamily="18" charset="0"/>
              </a:endParaRPr>
            </a:p>
          </p:txBody>
        </p:sp>
        <p:sp>
          <p:nvSpPr>
            <p:cNvPr id="1033" name="Line 9">
              <a:extLst>
                <a:ext uri="{FF2B5EF4-FFF2-40B4-BE49-F238E27FC236}">
                  <a16:creationId xmlns:a16="http://schemas.microsoft.com/office/drawing/2014/main" id="{53683C43-FC67-1ECE-00D7-10048234ED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81" r:id="rId3"/>
    <p:sldLayoutId id="2147484082" r:id="rId4"/>
    <p:sldLayoutId id="2147484083" r:id="rId5"/>
    <p:sldLayoutId id="2147484084" r:id="rId6"/>
    <p:sldLayoutId id="2147484093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Spanische%20Botschaft%2003%20Mai%202018_Kurz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osz-lotis.de/auf-nach-europa/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file:///H:\EU\00%20Erasmus+%202021_27%202022-1-DE02-KA121-VET-000059339\02%20IVT\04%20Akquise\OSZ%20Lotis%20International%20&#8211;%20Ein%20Plus%20f&#252;r%20die%20Ausbildung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hyperlink" Target="https://osz-lotis-mobil.de/dbeurope/insert2.php?projektnr=108037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www.osz-lotis.de/auf-nach-europa/" TargetMode="Externa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z-lotis.d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z-lotis.de/auf-nach-europ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-bibb.de/erasmus-berufsbildung/" TargetMode="External"/><Relationship Id="rId2" Type="http://schemas.openxmlformats.org/officeDocument/2006/relationships/hyperlink" Target="https://www.na-bibb.de/presse/news/2019/ein-echter-gewinn-fuer-die-ausbildun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file:///H:\EU\00%20Erasmus+%202021_27%202022-1-DE02-KA121-VET-000059339\02%20IVT\04%20Akquise\OSZ%20Lotis%20International%20&#8211;%20Ein%20Plus%20f&#252;r%20die%20Ausbildung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hyperlink" Target="https://osz-lotis-mobil.de/dbeurope/insert2.php?projektnr=108037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www.osz-lotis.de/auf-nach-europa/" TargetMode="External"/><Relationship Id="rId9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Xarxa%20film%202%20students.mov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hyperlink" Target="https://www.osz-lotis.de/auf-nach-europa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54CF1EE-2E39-460A-BBFC-C082E74E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548867"/>
            <a:ext cx="8142514" cy="1143000"/>
          </a:xfrm>
        </p:spPr>
        <p:txBody>
          <a:bodyPr/>
          <a:lstStyle/>
          <a:p>
            <a:pPr algn="ctr"/>
            <a:br>
              <a:rPr lang="de-DE" sz="2400" dirty="0"/>
            </a:br>
            <a:r>
              <a:rPr lang="de-DE" sz="2400" dirty="0"/>
              <a:t>Das </a:t>
            </a:r>
            <a:r>
              <a:rPr lang="de-DE" sz="2400" b="1" dirty="0"/>
              <a:t>Plus</a:t>
            </a:r>
            <a:r>
              <a:rPr lang="de-DE" sz="2400" dirty="0"/>
              <a:t> in von Erasmus+ in der Berufsausbildung</a:t>
            </a:r>
          </a:p>
        </p:txBody>
      </p:sp>
      <p:sp>
        <p:nvSpPr>
          <p:cNvPr id="40" name="Rectangle 73">
            <a:extLst>
              <a:ext uri="{FF2B5EF4-FFF2-40B4-BE49-F238E27FC236}">
                <a16:creationId xmlns:a16="http://schemas.microsoft.com/office/drawing/2014/main" id="{B6285BA9-4ABA-4239-881A-5E05F79D6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511" y="2139904"/>
            <a:ext cx="7679575" cy="290573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de-DE" altLang="de-DE" sz="2800" b="1" i="1" dirty="0">
                <a:solidFill>
                  <a:srgbClr val="0070C0"/>
                </a:solidFill>
              </a:rPr>
              <a:t>-&gt;</a:t>
            </a:r>
            <a:r>
              <a:rPr lang="de-DE" altLang="de-DE" sz="2800" b="1" i="1" dirty="0">
                <a:solidFill>
                  <a:srgbClr val="0070C0"/>
                </a:solidFill>
                <a:hlinkClick r:id="rId3" action="ppaction://hlinkfile"/>
              </a:rPr>
              <a:t>Film ab</a:t>
            </a:r>
            <a:r>
              <a:rPr lang="de-DE" altLang="de-DE" sz="2800" b="1" i="1" dirty="0">
                <a:solidFill>
                  <a:srgbClr val="0070C0"/>
                </a:solidFill>
              </a:rPr>
              <a:t>!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  <a:latin typeface="+mn-lt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  <a:latin typeface="+mn-lt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  <a:latin typeface="+mn-lt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de-DE" altLang="de-DE" i="1" dirty="0">
                <a:solidFill>
                  <a:srgbClr val="0070C0"/>
                </a:solidFill>
                <a:latin typeface="+mn-lt"/>
              </a:rPr>
              <a:t>				</a:t>
            </a:r>
            <a:r>
              <a:rPr lang="de-DE" altLang="de-DE" i="1" dirty="0" err="1">
                <a:solidFill>
                  <a:srgbClr val="0070C0"/>
                </a:solidFill>
                <a:latin typeface="+mn-lt"/>
              </a:rPr>
              <a:t>Go.Learn.Share</a:t>
            </a:r>
            <a:r>
              <a:rPr lang="de-DE" altLang="de-DE" i="1" dirty="0">
                <a:solidFill>
                  <a:srgbClr val="0070C0"/>
                </a:solidFill>
              </a:rPr>
              <a:t>! Mit Erasmus+	</a:t>
            </a:r>
            <a:endParaRPr lang="de-DE" altLang="de-DE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1" name="Rectangle 74">
            <a:extLst>
              <a:ext uri="{FF2B5EF4-FFF2-40B4-BE49-F238E27FC236}">
                <a16:creationId xmlns:a16="http://schemas.microsoft.com/office/drawing/2014/main" id="{7A90D1E9-B77A-44F5-B586-D0780D85F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896438"/>
            <a:ext cx="9144000" cy="0"/>
          </a:xfrm>
          <a:prstGeom prst="rect">
            <a:avLst/>
          </a:prstGeom>
          <a:solidFill>
            <a:srgbClr val="4472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23D34AA-DF0C-4B18-9F90-DF9BB32C9D98}"/>
              </a:ext>
            </a:extLst>
          </p:cNvPr>
          <p:cNvSpPr txBox="1"/>
          <p:nvPr/>
        </p:nvSpPr>
        <p:spPr>
          <a:xfrm>
            <a:off x="5350276" y="548866"/>
            <a:ext cx="3581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  <p:pic>
        <p:nvPicPr>
          <p:cNvPr id="2" name="Grafik 2" descr="Ein Bild, das Text enthält.&#10;&#10;Beschreibung automatisch generiert.">
            <a:extLst>
              <a:ext uri="{FF2B5EF4-FFF2-40B4-BE49-F238E27FC236}">
                <a16:creationId xmlns:a16="http://schemas.microsoft.com/office/drawing/2014/main" id="{E1A5972D-57C9-9C17-3F5F-CFF9564D0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816" y="2331967"/>
            <a:ext cx="3893871" cy="2899812"/>
          </a:xfrm>
          <a:prstGeom prst="rect">
            <a:avLst/>
          </a:prstGeom>
        </p:spPr>
      </p:pic>
      <p:sp>
        <p:nvSpPr>
          <p:cNvPr id="3" name="Pfeil: nach oben 2">
            <a:extLst>
              <a:ext uri="{FF2B5EF4-FFF2-40B4-BE49-F238E27FC236}">
                <a16:creationId xmlns:a16="http://schemas.microsoft.com/office/drawing/2014/main" id="{FF8F10ED-4B45-B4B4-3EEE-DDB7B1E3AC31}"/>
              </a:ext>
            </a:extLst>
          </p:cNvPr>
          <p:cNvSpPr/>
          <p:nvPr/>
        </p:nvSpPr>
        <p:spPr>
          <a:xfrm rot="4680000">
            <a:off x="4011895" y="2578815"/>
            <a:ext cx="467939" cy="1135328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hlinkClick r:id="rId5"/>
            <a:extLst>
              <a:ext uri="{FF2B5EF4-FFF2-40B4-BE49-F238E27FC236}">
                <a16:creationId xmlns:a16="http://schemas.microsoft.com/office/drawing/2014/main" id="{89F2612E-77C3-AE2D-0FDA-7D4CD72F0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46" y="2438400"/>
            <a:ext cx="3014723" cy="3581400"/>
          </a:xfrm>
          <a:prstGeom prst="rect">
            <a:avLst/>
          </a:prstGeom>
        </p:spPr>
      </p:pic>
      <p:sp>
        <p:nvSpPr>
          <p:cNvPr id="4" name="Textfeld 1">
            <a:extLst>
              <a:ext uri="{FF2B5EF4-FFF2-40B4-BE49-F238E27FC236}">
                <a16:creationId xmlns:a16="http://schemas.microsoft.com/office/drawing/2014/main" id="{F4610B5D-0321-0A3C-6E34-11822AD6F901}"/>
              </a:ext>
            </a:extLst>
          </p:cNvPr>
          <p:cNvSpPr txBox="1"/>
          <p:nvPr/>
        </p:nvSpPr>
        <p:spPr>
          <a:xfrm rot="20100000">
            <a:off x="393090" y="3105835"/>
            <a:ext cx="835782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de-DE" dirty="0">
                <a:latin typeface="Arial"/>
                <a:cs typeface="Arial"/>
              </a:rPr>
              <a:t>Anmeldung Erasmus+ am OSZ Lotis für Lernerfahrungen in 2023: DEADLINE </a:t>
            </a:r>
            <a:r>
              <a:rPr lang="de-DE" b="1" dirty="0">
                <a:latin typeface="Arial"/>
                <a:cs typeface="Arial"/>
              </a:rPr>
              <a:t>14.11.2022</a:t>
            </a:r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866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hteck 2">
            <a:extLst>
              <a:ext uri="{FF2B5EF4-FFF2-40B4-BE49-F238E27FC236}">
                <a16:creationId xmlns:a16="http://schemas.microsoft.com/office/drawing/2014/main" id="{940BC4E1-9450-FE11-057F-674BA8079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7526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de-DE" altLang="de-DE" sz="32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03D8C25-C8C7-8CEC-21A7-FDC90C175E86}"/>
              </a:ext>
            </a:extLst>
          </p:cNvPr>
          <p:cNvSpPr/>
          <p:nvPr/>
        </p:nvSpPr>
        <p:spPr>
          <a:xfrm>
            <a:off x="254877" y="2930523"/>
            <a:ext cx="2215776" cy="1503140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rgbClr val="0070C0"/>
                </a:solidFill>
              </a:rPr>
              <a:t>3 Wochen </a:t>
            </a:r>
          </a:p>
          <a:p>
            <a:pPr algn="ctr">
              <a:defRPr/>
            </a:pPr>
            <a:r>
              <a:rPr lang="de-DE" sz="1600" dirty="0">
                <a:solidFill>
                  <a:srgbClr val="0070C0"/>
                </a:solidFill>
              </a:rPr>
              <a:t>Tourismus - Workshop </a:t>
            </a:r>
            <a:r>
              <a:rPr lang="de-DE" dirty="0">
                <a:solidFill>
                  <a:srgbClr val="0070C0"/>
                </a:solidFill>
              </a:rPr>
              <a:t>in Spanien</a:t>
            </a:r>
          </a:p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September/ Oktober</a:t>
            </a:r>
          </a:p>
        </p:txBody>
      </p:sp>
      <p:pic>
        <p:nvPicPr>
          <p:cNvPr id="7174" name="Grafik 3">
            <a:extLst>
              <a:ext uri="{FF2B5EF4-FFF2-40B4-BE49-F238E27FC236}">
                <a16:creationId xmlns:a16="http://schemas.microsoft.com/office/drawing/2014/main" id="{73388EC4-0AEA-DE2E-CBA6-2F10F11AE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667000"/>
            <a:ext cx="5603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EA0D58B-7A07-53F2-F98B-8ECA1823F578}"/>
              </a:ext>
            </a:extLst>
          </p:cNvPr>
          <p:cNvSpPr/>
          <p:nvPr/>
        </p:nvSpPr>
        <p:spPr>
          <a:xfrm>
            <a:off x="2507459" y="2930523"/>
            <a:ext cx="2102404" cy="1503139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>
                <a:solidFill>
                  <a:srgbClr val="0070C0"/>
                </a:solidFill>
              </a:rPr>
              <a:t>4 </a:t>
            </a:r>
            <a:r>
              <a:rPr lang="de-DE" dirty="0">
                <a:solidFill>
                  <a:srgbClr val="0070C0"/>
                </a:solidFill>
              </a:rPr>
              <a:t>Wochen </a:t>
            </a:r>
          </a:p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Skills </a:t>
            </a:r>
            <a:r>
              <a:rPr lang="de-DE" dirty="0" err="1">
                <a:solidFill>
                  <a:srgbClr val="0070C0"/>
                </a:solidFill>
              </a:rPr>
              <a:t>Presentation</a:t>
            </a:r>
            <a:r>
              <a:rPr lang="de-DE" dirty="0">
                <a:solidFill>
                  <a:srgbClr val="0070C0"/>
                </a:solidFill>
              </a:rPr>
              <a:t> Praktikum in Finnland </a:t>
            </a:r>
          </a:p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März/April</a:t>
            </a:r>
          </a:p>
        </p:txBody>
      </p:sp>
      <p:pic>
        <p:nvPicPr>
          <p:cNvPr id="7178" name="Grafik 4">
            <a:extLst>
              <a:ext uri="{FF2B5EF4-FFF2-40B4-BE49-F238E27FC236}">
                <a16:creationId xmlns:a16="http://schemas.microsoft.com/office/drawing/2014/main" id="{C9E8E147-860B-2993-7BE4-ACD877C2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2667000"/>
            <a:ext cx="547688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88D3D0C-B9ED-69FF-E741-6AFC2FC498B4}"/>
              </a:ext>
            </a:extLst>
          </p:cNvPr>
          <p:cNvSpPr/>
          <p:nvPr/>
        </p:nvSpPr>
        <p:spPr>
          <a:xfrm>
            <a:off x="4641414" y="2930523"/>
            <a:ext cx="2215777" cy="1503139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2 Wochen </a:t>
            </a:r>
          </a:p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Internationaler E-Commerce Workshop in Zwolle</a:t>
            </a:r>
          </a:p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Oktober (</a:t>
            </a:r>
            <a:r>
              <a:rPr lang="de-DE" dirty="0" err="1">
                <a:solidFill>
                  <a:srgbClr val="0070C0"/>
                </a:solidFill>
              </a:rPr>
              <a:t>tbc</a:t>
            </a:r>
            <a:r>
              <a:rPr lang="de-DE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7182" name="Grafik 10">
            <a:extLst>
              <a:ext uri="{FF2B5EF4-FFF2-40B4-BE49-F238E27FC236}">
                <a16:creationId xmlns:a16="http://schemas.microsoft.com/office/drawing/2014/main" id="{FD6E28DB-23FD-D9C1-CA4E-9AED41BD2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2667000"/>
            <a:ext cx="5413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itel 4">
            <a:extLst>
              <a:ext uri="{FF2B5EF4-FFF2-40B4-BE49-F238E27FC236}">
                <a16:creationId xmlns:a16="http://schemas.microsoft.com/office/drawing/2014/main" id="{1C4FC800-66D3-D175-F9C4-CC0F0E437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96963"/>
            <a:ext cx="8534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de-DE" altLang="de-DE" sz="3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LOTIE – </a:t>
            </a:r>
            <a:r>
              <a:rPr lang="de-DE" altLang="de-DE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Willkommen in der Welt </a:t>
            </a:r>
            <a:r>
              <a:rPr lang="de-DE" altLang="de-DE" sz="3600" dirty="0"/>
              <a:t>Erasmus+ Lernexpedition für Azubis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A3F6ACA-688E-8C31-EA2F-833BBF34830A}"/>
              </a:ext>
            </a:extLst>
          </p:cNvPr>
          <p:cNvSpPr/>
          <p:nvPr/>
        </p:nvSpPr>
        <p:spPr>
          <a:xfrm>
            <a:off x="533400" y="4580656"/>
            <a:ext cx="2915032" cy="1503139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ab 2 Wochen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>
                <a:solidFill>
                  <a:srgbClr val="0070C0"/>
                </a:solidFill>
              </a:rPr>
              <a:t>individuelles Praktikum beim Ausbildungspartner </a:t>
            </a:r>
            <a:r>
              <a:rPr lang="de-DE" u="sng" dirty="0">
                <a:solidFill>
                  <a:srgbClr val="0070C0"/>
                </a:solidFill>
              </a:rPr>
              <a:t>während</a:t>
            </a:r>
            <a:r>
              <a:rPr lang="de-DE" dirty="0">
                <a:solidFill>
                  <a:srgbClr val="0070C0"/>
                </a:solidFill>
              </a:rPr>
              <a:t> der Ausbildung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2C6F0E3-ACE6-B3B0-F2AE-E1B67246873B}"/>
              </a:ext>
            </a:extLst>
          </p:cNvPr>
          <p:cNvSpPr/>
          <p:nvPr/>
        </p:nvSpPr>
        <p:spPr>
          <a:xfrm>
            <a:off x="3511842" y="4583717"/>
            <a:ext cx="2102405" cy="1503139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bis 360 Tage 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>
                <a:solidFill>
                  <a:srgbClr val="0070C0"/>
                </a:solidFill>
              </a:rPr>
              <a:t>individuelles Praktikum </a:t>
            </a:r>
            <a:r>
              <a:rPr lang="de-DE" u="sng" dirty="0">
                <a:solidFill>
                  <a:srgbClr val="0070C0"/>
                </a:solidFill>
              </a:rPr>
              <a:t>nach</a:t>
            </a:r>
            <a:r>
              <a:rPr lang="de-DE" dirty="0">
                <a:solidFill>
                  <a:srgbClr val="0070C0"/>
                </a:solidFill>
              </a:rPr>
              <a:t> Abschluss der Ausbildung</a:t>
            </a:r>
          </a:p>
        </p:txBody>
      </p:sp>
      <p:pic>
        <p:nvPicPr>
          <p:cNvPr id="7191" name="Grafik 26">
            <a:extLst>
              <a:ext uri="{FF2B5EF4-FFF2-40B4-BE49-F238E27FC236}">
                <a16:creationId xmlns:a16="http://schemas.microsoft.com/office/drawing/2014/main" id="{CB371CCC-E9A8-B86C-7A40-008F10525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67" y="4572000"/>
            <a:ext cx="5302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CFEED1BA-6162-0435-CD37-BEFE7760D9C4}"/>
              </a:ext>
            </a:extLst>
          </p:cNvPr>
          <p:cNvSpPr/>
          <p:nvPr/>
        </p:nvSpPr>
        <p:spPr>
          <a:xfrm>
            <a:off x="6964125" y="2930523"/>
            <a:ext cx="1944696" cy="1503139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rgbClr val="0070C0"/>
                </a:solidFill>
              </a:rPr>
              <a:t>Praktika über </a:t>
            </a:r>
            <a:r>
              <a:rPr lang="de-DE" sz="1600" dirty="0" err="1">
                <a:solidFill>
                  <a:srgbClr val="0070C0"/>
                </a:solidFill>
              </a:rPr>
              <a:t>Senbjf</a:t>
            </a:r>
            <a:r>
              <a:rPr lang="de-DE" sz="1600" dirty="0">
                <a:solidFill>
                  <a:srgbClr val="0070C0"/>
                </a:solidFill>
              </a:rPr>
              <a:t> -</a:t>
            </a:r>
            <a:r>
              <a:rPr lang="de-DE" sz="1600" i="1" dirty="0" err="1">
                <a:solidFill>
                  <a:srgbClr val="0070C0"/>
                </a:solidFill>
              </a:rPr>
              <a:t>GoEurope</a:t>
            </a:r>
            <a:r>
              <a:rPr lang="de-DE" sz="1600" i="1" dirty="0">
                <a:solidFill>
                  <a:srgbClr val="0070C0"/>
                </a:solidFill>
              </a:rPr>
              <a:t> </a:t>
            </a:r>
            <a:r>
              <a:rPr lang="de-DE" sz="1600" dirty="0">
                <a:solidFill>
                  <a:srgbClr val="0070C0"/>
                </a:solidFill>
              </a:rPr>
              <a:t>im Mai</a:t>
            </a: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7198" name="Grafik 19">
            <a:extLst>
              <a:ext uri="{FF2B5EF4-FFF2-40B4-BE49-F238E27FC236}">
                <a16:creationId xmlns:a16="http://schemas.microsoft.com/office/drawing/2014/main" id="{665CC48A-0246-03ED-BCC7-D880EC754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769" y="5055498"/>
            <a:ext cx="26670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Grafik 16">
            <a:extLst>
              <a:ext uri="{FF2B5EF4-FFF2-40B4-BE49-F238E27FC236}">
                <a16:creationId xmlns:a16="http://schemas.microsoft.com/office/drawing/2014/main" id="{F2BBED06-AE9C-268B-2E9F-976BA7302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67" y="4899062"/>
            <a:ext cx="4889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50F4AF9-4704-BAF8-008E-220781AE31F7}"/>
              </a:ext>
            </a:extLst>
          </p:cNvPr>
          <p:cNvSpPr txBox="1"/>
          <p:nvPr/>
        </p:nvSpPr>
        <p:spPr>
          <a:xfrm>
            <a:off x="5183188" y="594721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71FCE4-2BC4-2173-86F2-DB228BC5C3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8689" y="5385653"/>
            <a:ext cx="488950" cy="32537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F298EA7-3084-7C76-59B2-C5C73B68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76" y="5778801"/>
            <a:ext cx="516703" cy="2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80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8637C6F-71EA-F0BD-00EC-187584DA3176}"/>
              </a:ext>
            </a:extLst>
          </p:cNvPr>
          <p:cNvSpPr/>
          <p:nvPr/>
        </p:nvSpPr>
        <p:spPr>
          <a:xfrm>
            <a:off x="463778" y="2286000"/>
            <a:ext cx="4184421" cy="1583157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 sz="1600" i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C50C9162-E3A0-DB67-90A3-D3DD921D2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39745"/>
              </p:ext>
            </p:extLst>
          </p:nvPr>
        </p:nvGraphicFramePr>
        <p:xfrm>
          <a:off x="838200" y="1220788"/>
          <a:ext cx="8229600" cy="566953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17812">
                <a:tc>
                  <a:txBody>
                    <a:bodyPr/>
                    <a:lstStyle/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N. Venn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+</a:t>
                      </a:r>
                      <a:b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</a:b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I. Ruebsam 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u.a. George, Schielke, Castellano            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Kontakt: Nachname@osz-lotis.de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Mehr Infos auf der OSZ Lotis Homepage: 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OSZ Lotis International – Ein Plus für die Ausbildung</a:t>
                      </a:r>
                      <a:endParaRPr lang="de-DE" sz="1800" b="1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i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de-DE" sz="1800" i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https://www.osz-lotis.de/auf-nach-europa/</a:t>
                      </a:r>
                      <a:r>
                        <a:rPr lang="de-DE" sz="1800" i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Anmeldungen zum Praktikum hier: 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Anmeldung Internationale Lernerfahrungen</a:t>
                      </a:r>
                      <a:r>
                        <a:rPr lang="de-DE" sz="180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 </a:t>
                      </a:r>
                      <a:r>
                        <a:rPr lang="de-DE" sz="1800" i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(LOTIE)</a:t>
                      </a:r>
                      <a:endParaRPr lang="de-DE" sz="1800" i="1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800" i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(https://osz-lotis-mobil.de/dbeurope/insert2.php?projektnr=108037)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0170" marR="9017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925">
                <a:tc>
                  <a:txBody>
                    <a:bodyPr/>
                    <a:lstStyle/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0170" marR="9017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925">
                <a:tc>
                  <a:txBody>
                    <a:bodyPr/>
                    <a:lstStyle/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0170" marR="9017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201" name="Grafik 9">
            <a:extLst>
              <a:ext uri="{FF2B5EF4-FFF2-40B4-BE49-F238E27FC236}">
                <a16:creationId xmlns:a16="http://schemas.microsoft.com/office/drawing/2014/main" id="{291AEEDC-F423-1596-2397-DE264A9B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451225"/>
            <a:ext cx="3492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Grafik 10">
            <a:extLst>
              <a:ext uri="{FF2B5EF4-FFF2-40B4-BE49-F238E27FC236}">
                <a16:creationId xmlns:a16="http://schemas.microsoft.com/office/drawing/2014/main" id="{20998DEC-6EDE-51F6-5BE2-2589FE179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438400"/>
            <a:ext cx="3492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Titel 4">
            <a:extLst>
              <a:ext uri="{FF2B5EF4-FFF2-40B4-BE49-F238E27FC236}">
                <a16:creationId xmlns:a16="http://schemas.microsoft.com/office/drawing/2014/main" id="{7216AFDD-EF3B-68F3-8699-8390487BD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96963"/>
            <a:ext cx="8534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de-DE" altLang="de-DE" sz="3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LOTIE – </a:t>
            </a:r>
            <a:r>
              <a:rPr lang="de-DE" altLang="de-DE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Lotis International</a:t>
            </a:r>
          </a:p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de-DE" altLang="de-DE" sz="3600" dirty="0"/>
              <a:t>Ansprechpartner für Azubis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de-DE" altLang="de-DE" sz="33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8204" name="Grafik 14">
            <a:extLst>
              <a:ext uri="{FF2B5EF4-FFF2-40B4-BE49-F238E27FC236}">
                <a16:creationId xmlns:a16="http://schemas.microsoft.com/office/drawing/2014/main" id="{4D67FA25-0F61-4306-6D24-DC84E4ED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813050"/>
            <a:ext cx="3492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A16507E4-C500-BA65-4F3F-9053F835D186}"/>
              </a:ext>
            </a:extLst>
          </p:cNvPr>
          <p:cNvSpPr/>
          <p:nvPr/>
        </p:nvSpPr>
        <p:spPr>
          <a:xfrm>
            <a:off x="6735526" y="2209800"/>
            <a:ext cx="1944696" cy="1503139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1600" i="1" dirty="0">
                <a:solidFill>
                  <a:schemeClr val="tx1"/>
                </a:solidFill>
              </a:rPr>
              <a:t>PM </a:t>
            </a:r>
            <a:r>
              <a:rPr lang="de-DE" sz="1600" i="1" dirty="0" err="1">
                <a:solidFill>
                  <a:schemeClr val="tx1"/>
                </a:solidFill>
              </a:rPr>
              <a:t>GoEurope</a:t>
            </a:r>
            <a:r>
              <a:rPr lang="de-DE" sz="1600" i="1" dirty="0">
                <a:solidFill>
                  <a:schemeClr val="tx1"/>
                </a:solidFill>
              </a:rPr>
              <a:t>: </a:t>
            </a:r>
            <a:br>
              <a:rPr lang="de-DE" sz="1600" i="1" dirty="0">
                <a:solidFill>
                  <a:schemeClr val="tx1"/>
                </a:solidFill>
              </a:rPr>
            </a:br>
            <a:r>
              <a:rPr lang="de-DE" sz="1600" b="1" i="1" dirty="0">
                <a:solidFill>
                  <a:schemeClr val="tx1"/>
                </a:solidFill>
              </a:rPr>
              <a:t>C. Khalaf, </a:t>
            </a:r>
            <a:br>
              <a:rPr lang="de-DE" sz="1600" b="1" i="1" dirty="0">
                <a:solidFill>
                  <a:schemeClr val="tx1"/>
                </a:solidFill>
              </a:rPr>
            </a:br>
            <a:r>
              <a:rPr lang="de-DE" sz="1600" b="1" i="1" dirty="0">
                <a:solidFill>
                  <a:srgbClr val="0070C0"/>
                </a:solidFill>
              </a:rPr>
              <a:t>M. Mielke, </a:t>
            </a:r>
            <a:br>
              <a:rPr lang="de-DE" sz="1600" b="1" i="1" dirty="0">
                <a:solidFill>
                  <a:schemeClr val="tx1"/>
                </a:solidFill>
              </a:rPr>
            </a:br>
            <a:r>
              <a:rPr lang="de-DE" sz="1600" b="1" i="1" dirty="0">
                <a:solidFill>
                  <a:schemeClr val="tx1"/>
                </a:solidFill>
              </a:rPr>
              <a:t>T. Siekmann</a:t>
            </a:r>
          </a:p>
        </p:txBody>
      </p:sp>
      <p:pic>
        <p:nvPicPr>
          <p:cNvPr id="8208" name="Grafik 2">
            <a:extLst>
              <a:ext uri="{FF2B5EF4-FFF2-40B4-BE49-F238E27FC236}">
                <a16:creationId xmlns:a16="http://schemas.microsoft.com/office/drawing/2014/main" id="{4B81F72C-FFED-D5DC-401B-B91C85260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078163"/>
            <a:ext cx="3492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Grafik 19">
            <a:extLst>
              <a:ext uri="{FF2B5EF4-FFF2-40B4-BE49-F238E27FC236}">
                <a16:creationId xmlns:a16="http://schemas.microsoft.com/office/drawing/2014/main" id="{CEFE15FB-A591-0B87-441B-A7BF8BAA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934841"/>
            <a:ext cx="2362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AB18FB8-5C86-E343-EE59-FE241D60D687}"/>
              </a:ext>
            </a:extLst>
          </p:cNvPr>
          <p:cNvSpPr txBox="1"/>
          <p:nvPr/>
        </p:nvSpPr>
        <p:spPr>
          <a:xfrm>
            <a:off x="3084713" y="634761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B9D2272-9F3D-6325-88B1-4E5B20410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0" y="2979208"/>
            <a:ext cx="478074" cy="25098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ABC08F5-7EEE-BB5B-C487-671680CA0E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700" y="3760820"/>
            <a:ext cx="349250" cy="2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2126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9FA0FBB8-FB97-4936-95F2-F668ED1C5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8229600" cy="1143000"/>
          </a:xfrm>
        </p:spPr>
        <p:txBody>
          <a:bodyPr/>
          <a:lstStyle/>
          <a:p>
            <a:pPr algn="ctr" eaLnBrk="1" hangingPunct="1"/>
            <a:r>
              <a:rPr lang="de-DE" altLang="de-DE" sz="3600" dirty="0"/>
              <a:t>Erasmus+ Wie geht das? 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CC80FFF8-7889-42B2-84A4-ECEC223F4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0068" y="1862695"/>
            <a:ext cx="8077200" cy="4038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sz="2000" b="1" dirty="0" err="1"/>
              <a:t>Praktikum</a:t>
            </a:r>
            <a:r>
              <a:rPr lang="en-GB" sz="2000" b="1" dirty="0"/>
              <a:t> in </a:t>
            </a:r>
            <a:r>
              <a:rPr lang="en-GB" sz="2000" b="1" dirty="0" err="1"/>
              <a:t>Finnland</a:t>
            </a:r>
            <a:endParaRPr lang="en-GB" sz="2000" b="1" dirty="0"/>
          </a:p>
          <a:p>
            <a:pPr eaLnBrk="1" hangingPunct="1"/>
            <a:r>
              <a:rPr lang="de-DE" altLang="de-DE" sz="2000" dirty="0">
                <a:cs typeface="Verdana" panose="020B0604030504040204" pitchFamily="34" charset="0"/>
              </a:rPr>
              <a:t>alle dualen Berufe (Priorität 2.AJ/ </a:t>
            </a:r>
            <a:r>
              <a:rPr lang="de-DE" sz="2000" dirty="0"/>
              <a:t>Englisch</a:t>
            </a:r>
            <a:r>
              <a:rPr lang="de-DE" altLang="de-DE" sz="2000" dirty="0">
                <a:cs typeface="Verdana" panose="020B0604030504040204" pitchFamily="34" charset="0"/>
              </a:rPr>
              <a:t>)</a:t>
            </a:r>
          </a:p>
          <a:p>
            <a:pPr eaLnBrk="1" hangingPunct="1"/>
            <a:r>
              <a:rPr lang="de-DE" altLang="de-DE" sz="2000" dirty="0">
                <a:cs typeface="Verdana" panose="020B0604030504040204" pitchFamily="34" charset="0"/>
              </a:rPr>
              <a:t>Praktikum im Unternehmen in Helsinki/ Espoo</a:t>
            </a:r>
          </a:p>
          <a:p>
            <a:pPr eaLnBrk="1" hangingPunct="1"/>
            <a:r>
              <a:rPr lang="de-DE" altLang="de-DE" sz="2000" b="1" i="1" dirty="0">
                <a:cs typeface="Verdana" panose="020B0604030504040204" pitchFamily="34" charset="0"/>
              </a:rPr>
              <a:t>Betreuung 	 	</a:t>
            </a:r>
            <a:r>
              <a:rPr lang="de-DE" altLang="de-DE" sz="2000" dirty="0">
                <a:cs typeface="Verdana" panose="020B0604030504040204" pitchFamily="34" charset="0"/>
              </a:rPr>
              <a:t>College in Espoo </a:t>
            </a:r>
            <a:br>
              <a:rPr lang="de-DE" altLang="de-DE" sz="2000" dirty="0">
                <a:cs typeface="Verdana" panose="020B0604030504040204" pitchFamily="34" charset="0"/>
              </a:rPr>
            </a:br>
            <a:r>
              <a:rPr lang="de-DE" altLang="de-DE" sz="2000" dirty="0">
                <a:cs typeface="Verdana" panose="020B0604030504040204" pitchFamily="34" charset="0"/>
              </a:rPr>
              <a:t>+ 2 Betreuerinnen vom OSZ Lotis</a:t>
            </a:r>
          </a:p>
          <a:p>
            <a:pPr eaLnBrk="1" hangingPunct="1"/>
            <a:r>
              <a:rPr lang="de-DE" altLang="de-DE" sz="2000" dirty="0">
                <a:cs typeface="Verdana" panose="020B0604030504040204" pitchFamily="34" charset="0"/>
              </a:rPr>
              <a:t>Organisation von Flug + Unterkunft (</a:t>
            </a:r>
            <a:r>
              <a:rPr lang="de-DE" altLang="de-DE" sz="2000" dirty="0" err="1">
                <a:cs typeface="Verdana" panose="020B0604030504040204" pitchFamily="34" charset="0"/>
              </a:rPr>
              <a:t>AirBnB</a:t>
            </a:r>
            <a:r>
              <a:rPr lang="de-DE" altLang="de-DE" sz="2000" dirty="0">
                <a:cs typeface="Verdana" panose="020B0604030504040204" pitchFamily="34" charset="0"/>
              </a:rPr>
              <a:t>)</a:t>
            </a:r>
          </a:p>
          <a:p>
            <a:pPr eaLnBrk="1" hangingPunct="1"/>
            <a:r>
              <a:rPr lang="de-DE" altLang="de-DE" sz="2000" dirty="0">
                <a:cs typeface="Verdana" panose="020B0604030504040204" pitchFamily="34" charset="0"/>
              </a:rPr>
              <a:t>Individuelle Exkursionen + Aktivitäten</a:t>
            </a:r>
          </a:p>
          <a:p>
            <a:pPr eaLnBrk="1" hangingPunct="1"/>
            <a:r>
              <a:rPr lang="de-DE" altLang="de-DE" sz="2000" dirty="0">
                <a:cs typeface="Verdana" panose="020B0604030504040204" pitchFamily="34" charset="0"/>
              </a:rPr>
              <a:t>Kennenlernen des finnischen Bildungssystem </a:t>
            </a:r>
            <a:br>
              <a:rPr lang="de-DE" altLang="de-DE" sz="2000" dirty="0">
                <a:cs typeface="Verdana" panose="020B0604030504040204" pitchFamily="34" charset="0"/>
              </a:rPr>
            </a:br>
            <a:r>
              <a:rPr lang="de-DE" altLang="de-DE" sz="2000" dirty="0">
                <a:cs typeface="Verdana" panose="020B0604030504040204" pitchFamily="34" charset="0"/>
              </a:rPr>
              <a:t>+ des </a:t>
            </a:r>
            <a:r>
              <a:rPr lang="fi-FI" sz="2000" dirty="0"/>
              <a:t>Nordic way of life</a:t>
            </a:r>
          </a:p>
          <a:p>
            <a:pPr eaLnBrk="1" hangingPunct="1"/>
            <a:endParaRPr lang="de-DE" sz="2000" dirty="0"/>
          </a:p>
          <a:p>
            <a:pPr eaLnBrk="1" hangingPunct="1"/>
            <a:r>
              <a:rPr lang="de-DE" sz="2000" b="1" dirty="0"/>
              <a:t>Benefit: Fast </a:t>
            </a:r>
            <a:r>
              <a:rPr lang="de-DE" sz="2000" dirty="0"/>
              <a:t>alles organisiert! Nicht alleine! Max.6 TN</a:t>
            </a:r>
          </a:p>
          <a:p>
            <a:pPr marL="0" indent="0" eaLnBrk="1" hangingPunct="1">
              <a:buNone/>
            </a:pPr>
            <a:br>
              <a:rPr lang="de-DE" sz="2000" dirty="0"/>
            </a:br>
            <a:endParaRPr lang="de-DE" altLang="de-DE" sz="2000" dirty="0">
              <a:cs typeface="Verdana" panose="020B0604030504040204" pitchFamily="34" charset="0"/>
            </a:endParaRPr>
          </a:p>
          <a:p>
            <a:pPr eaLnBrk="1" hangingPunct="1"/>
            <a:endParaRPr lang="de-DE" altLang="de-DE" sz="2000" dirty="0">
              <a:cs typeface="Verdana" panose="020B0604030504040204" pitchFamily="34" charset="0"/>
            </a:endParaRPr>
          </a:p>
          <a:p>
            <a:pPr eaLnBrk="1" hangingPunct="1"/>
            <a:endParaRPr lang="de-DE" altLang="de-DE" sz="2000" dirty="0">
              <a:cs typeface="Verdana" panose="020B060403050404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0253BDA-518F-45B3-A2AB-2384B7F12CE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55441"/>
            <a:ext cx="685800" cy="48840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2827ED0-F24B-44A6-9AE3-11590F391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971800"/>
            <a:ext cx="1295400" cy="34108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8C8F979-2927-4E9A-B076-A4B8A730B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756" y="1744878"/>
            <a:ext cx="1765512" cy="20686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D764D85-E157-4ACD-810A-703292499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756" y="3881995"/>
            <a:ext cx="1914689" cy="107809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104CB97-5A29-D333-3AA7-259BDD49E8F0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6451510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9FA0FBB8-FB97-4936-95F2-F668ED1C5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altLang="de-DE" sz="3600" dirty="0"/>
              <a:t>Erasmus+ Wie geht das? 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CC80FFF8-7889-42B2-84A4-ECEC223F4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8077200" cy="4038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sz="1800" b="1" dirty="0"/>
              <a:t>Tourismus-Workshop in Spanien</a:t>
            </a:r>
          </a:p>
          <a:p>
            <a:pPr eaLnBrk="1" hangingPunct="1"/>
            <a:r>
              <a:rPr lang="de-DE" altLang="de-DE" sz="1800" b="1" dirty="0">
                <a:cs typeface="Verdana" panose="020B0604030504040204" pitchFamily="34" charset="0"/>
              </a:rPr>
              <a:t>tourismusspezifisches Spanisch </a:t>
            </a:r>
            <a:br>
              <a:rPr lang="de-DE" altLang="de-DE" sz="1800" b="1" dirty="0">
                <a:cs typeface="Verdana" panose="020B0604030504040204" pitchFamily="34" charset="0"/>
              </a:rPr>
            </a:br>
            <a:r>
              <a:rPr lang="de-DE" altLang="de-DE" sz="1800" dirty="0">
                <a:cs typeface="Verdana" panose="020B0604030504040204" pitchFamily="34" charset="0"/>
              </a:rPr>
              <a:t>(Intensivsprachkurs Mo- Fr 09:00 –13:30h) </a:t>
            </a:r>
          </a:p>
          <a:p>
            <a:pPr marL="0" indent="0" eaLnBrk="1" hangingPunct="1">
              <a:buNone/>
            </a:pPr>
            <a:r>
              <a:rPr lang="de-DE" altLang="de-DE" sz="1800" u="sng" dirty="0">
                <a:latin typeface="Verdana"/>
                <a:ea typeface="Verdana"/>
                <a:cs typeface="Verdana" panose="020B0604030504040204" pitchFamily="34" charset="0"/>
              </a:rPr>
              <a:t>nachmittags</a:t>
            </a:r>
            <a:r>
              <a:rPr lang="de-DE" altLang="de-DE" sz="1800" dirty="0">
                <a:latin typeface="Verdana"/>
                <a:ea typeface="Verdana"/>
                <a:cs typeface="Verdana" panose="020B0604030504040204" pitchFamily="34" charset="0"/>
              </a:rPr>
              <a:t>: </a:t>
            </a:r>
            <a:endParaRPr lang="de-DE" altLang="de-DE" sz="1800" dirty="0">
              <a:cs typeface="Verdana" panose="020B0604030504040204" pitchFamily="34" charset="0"/>
            </a:endParaRPr>
          </a:p>
          <a:p>
            <a:pPr eaLnBrk="1" hangingPunct="1"/>
            <a:r>
              <a:rPr lang="de-DE" altLang="de-DE" sz="1800" dirty="0">
                <a:cs typeface="Verdana" panose="020B0604030504040204" pitchFamily="34" charset="0"/>
              </a:rPr>
              <a:t>eigene </a:t>
            </a:r>
            <a:r>
              <a:rPr lang="de-DE" altLang="de-DE" sz="1800" b="1" dirty="0">
                <a:cs typeface="Verdana" panose="020B0604030504040204" pitchFamily="34" charset="0"/>
              </a:rPr>
              <a:t>Stadtführungen</a:t>
            </a:r>
            <a:r>
              <a:rPr lang="de-DE" altLang="de-DE" sz="1800" dirty="0">
                <a:cs typeface="Verdana" panose="020B0604030504040204" pitchFamily="34" charset="0"/>
              </a:rPr>
              <a:t> am fremden Ort (Sevilla, Malaga)</a:t>
            </a:r>
          </a:p>
          <a:p>
            <a:pPr eaLnBrk="1" hangingPunct="1"/>
            <a:r>
              <a:rPr lang="de-DE" altLang="de-DE" sz="1800" b="1" dirty="0">
                <a:cs typeface="Verdana" panose="020B0604030504040204" pitchFamily="34" charset="0"/>
              </a:rPr>
              <a:t>Experteninterview </a:t>
            </a:r>
            <a:r>
              <a:rPr lang="de-DE" altLang="de-DE" sz="1800" dirty="0">
                <a:cs typeface="Verdana" panose="020B0604030504040204" pitchFamily="34" charset="0"/>
              </a:rPr>
              <a:t>(Einblick Arbeitsbereiche von</a:t>
            </a:r>
            <a:br>
              <a:rPr lang="de-DE" altLang="de-DE" sz="1800" dirty="0">
                <a:cs typeface="Verdana" panose="020B0604030504040204" pitchFamily="34" charset="0"/>
              </a:rPr>
            </a:br>
            <a:r>
              <a:rPr lang="de-DE" altLang="de-DE" sz="1800" dirty="0">
                <a:cs typeface="Verdana" panose="020B0604030504040204" pitchFamily="34" charset="0"/>
              </a:rPr>
              <a:t>Flughafen, Kreuzfahrthafen Málaga, Tourismusverband Andalusien, 4-5*-Hotel (mit Golfanlagen) oder Kongresshalle)</a:t>
            </a:r>
          </a:p>
          <a:p>
            <a:r>
              <a:rPr lang="de-DE" altLang="de-DE" sz="1800" dirty="0">
                <a:cs typeface="Verdana" panose="020B0604030504040204" pitchFamily="34" charset="0"/>
              </a:rPr>
              <a:t>Unterbringung im Apartment als WG (</a:t>
            </a:r>
            <a:r>
              <a:rPr lang="de-DE" altLang="de-DE" sz="1800" b="1" dirty="0">
                <a:cs typeface="Verdana" panose="020B0604030504040204" pitchFamily="34" charset="0"/>
              </a:rPr>
              <a:t>max.10 TN</a:t>
            </a:r>
            <a:r>
              <a:rPr lang="de-DE" altLang="de-DE" sz="1800" dirty="0">
                <a:cs typeface="Verdana" panose="020B0604030504040204" pitchFamily="34" charset="0"/>
              </a:rPr>
              <a:t>)</a:t>
            </a:r>
          </a:p>
          <a:p>
            <a:r>
              <a:rPr lang="de-DE" altLang="de-DE" sz="1800" dirty="0">
                <a:cs typeface="Verdana" panose="020B0604030504040204" pitchFamily="34" charset="0"/>
              </a:rPr>
              <a:t>Coaching durch Teilnehmer/ 2 Betreuer vom Lotis</a:t>
            </a:r>
          </a:p>
          <a:p>
            <a:r>
              <a:rPr lang="de-DE" altLang="de-DE" sz="1800" b="1" dirty="0">
                <a:cs typeface="Verdana" panose="020B0604030504040204" pitchFamily="34" charset="0"/>
              </a:rPr>
              <a:t>Abschlussbericht</a:t>
            </a:r>
          </a:p>
          <a:p>
            <a:r>
              <a:rPr lang="de-DE" altLang="de-DE" sz="1800" b="1" dirty="0">
                <a:cs typeface="Verdana" panose="020B0604030504040204" pitchFamily="34" charset="0"/>
              </a:rPr>
              <a:t>Examen + Präsentation der Ergebnisse (Spanisch)</a:t>
            </a:r>
          </a:p>
          <a:p>
            <a:pPr marL="0" indent="0" eaLnBrk="1" hangingPunct="1">
              <a:buNone/>
            </a:pPr>
            <a:endParaRPr lang="de-DE" sz="1800" b="1" dirty="0"/>
          </a:p>
          <a:p>
            <a:pPr marL="0" indent="0" eaLnBrk="1" hangingPunct="1">
              <a:buNone/>
            </a:pPr>
            <a:r>
              <a:rPr lang="de-DE" sz="1800" b="1" dirty="0"/>
              <a:t>Benefit: </a:t>
            </a:r>
            <a:r>
              <a:rPr lang="de-DE" altLang="de-DE" sz="1800" b="1" dirty="0">
                <a:cs typeface="Verdana" panose="020B0604030504040204" pitchFamily="34" charset="0"/>
              </a:rPr>
              <a:t>Projektnote auf dem Zeugnis</a:t>
            </a:r>
          </a:p>
          <a:p>
            <a:pPr eaLnBrk="1" hangingPunct="1"/>
            <a:endParaRPr lang="de-DE" altLang="de-DE" sz="1800" dirty="0">
              <a:cs typeface="Verdana" panose="020B0604030504040204" pitchFamily="34" charset="0"/>
            </a:endParaRPr>
          </a:p>
          <a:p>
            <a:pPr eaLnBrk="1" hangingPunct="1"/>
            <a:endParaRPr lang="de-DE" altLang="de-DE" sz="1800" dirty="0">
              <a:cs typeface="Verdana" panose="020B0604030504040204" pitchFamily="34" charset="0"/>
            </a:endParaRPr>
          </a:p>
        </p:txBody>
      </p:sp>
      <p:pic>
        <p:nvPicPr>
          <p:cNvPr id="14340" name="Picture 5" descr="G:\OSZ LOTIS\chef\Projekt DE_10_LLP-LdV_282088 Touristik\Fotos Workshop 2011\SD532462.JPG">
            <a:extLst>
              <a:ext uri="{FF2B5EF4-FFF2-40B4-BE49-F238E27FC236}">
                <a16:creationId xmlns:a16="http://schemas.microsoft.com/office/drawing/2014/main" id="{CA17C3B9-0BA5-4F6D-839C-FDDA7C15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445297"/>
            <a:ext cx="965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G:\OSZ LOTIS\chef\Projekt DE_10_LLP-LdV_282088 Touristik\Fotos Workshop 2011\SD532630.JPG">
            <a:extLst>
              <a:ext uri="{FF2B5EF4-FFF2-40B4-BE49-F238E27FC236}">
                <a16:creationId xmlns:a16="http://schemas.microsoft.com/office/drawing/2014/main" id="{75A8899F-601B-4915-ADF0-3FEA0165F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655" y="3321597"/>
            <a:ext cx="966788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G:\OSZ LOTIS\chef\Projekt DE_10_LLP-LdV_282088 Touristik\Fotos Workshop 2011\SD532534.JPG">
            <a:extLst>
              <a:ext uri="{FF2B5EF4-FFF2-40B4-BE49-F238E27FC236}">
                <a16:creationId xmlns:a16="http://schemas.microsoft.com/office/drawing/2014/main" id="{051ABFB1-9FCB-4C13-9DBF-0A3B4D50E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303" y="4382132"/>
            <a:ext cx="9588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feld 6">
            <a:extLst>
              <a:ext uri="{FF2B5EF4-FFF2-40B4-BE49-F238E27FC236}">
                <a16:creationId xmlns:a16="http://schemas.microsoft.com/office/drawing/2014/main" id="{B2AE7A9D-BE5B-47D5-990C-CBB195578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793" y="5118944"/>
            <a:ext cx="2152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800" dirty="0"/>
              <a:t>Fotos: </a:t>
            </a:r>
            <a:r>
              <a:rPr lang="de-DE" altLang="de-DE" sz="800" dirty="0" err="1"/>
              <a:t>Blietschau</a:t>
            </a:r>
            <a:endParaRPr lang="de-DE" altLang="de-DE" sz="8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BD5FB85-16FC-4F4D-9B13-4777D70E67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0016"/>
          <a:stretch/>
        </p:blipFill>
        <p:spPr>
          <a:xfrm>
            <a:off x="6629400" y="1811126"/>
            <a:ext cx="2057400" cy="65045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66364DF-4258-4F71-AACE-5838D5729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3814" y="1755275"/>
            <a:ext cx="1115586" cy="74372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051575E-17C4-2B09-5CC7-6F97D636914A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2F130CC-7808-452A-9B2E-C4F85498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688" y="3785235"/>
            <a:ext cx="609600" cy="609600"/>
          </a:xfrm>
          <a:prstGeom prst="rect">
            <a:avLst/>
          </a:prstGeom>
        </p:spPr>
      </p:pic>
      <p:sp>
        <p:nvSpPr>
          <p:cNvPr id="14338" name="Rectangle 4">
            <a:extLst>
              <a:ext uri="{FF2B5EF4-FFF2-40B4-BE49-F238E27FC236}">
                <a16:creationId xmlns:a16="http://schemas.microsoft.com/office/drawing/2014/main" id="{9FA0FBB8-FB97-4936-95F2-F668ED1C5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algn="ctr" eaLnBrk="1" hangingPunct="1"/>
            <a:r>
              <a:rPr lang="de-DE" altLang="de-DE" sz="3600" dirty="0"/>
              <a:t>Erasmus+ Wie geht das? 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CC80FFF8-7889-42B2-84A4-ECEC223F4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077200" cy="4038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altLang="de-DE" sz="1800" b="1" dirty="0"/>
              <a:t>Internationales E-Commerce </a:t>
            </a:r>
            <a:r>
              <a:rPr lang="de-DE" altLang="de-DE" sz="1800" b="1" dirty="0">
                <a:cs typeface="Verdana" panose="020B0604030504040204" pitchFamily="34" charset="0"/>
              </a:rPr>
              <a:t>Seminar</a:t>
            </a:r>
            <a:endParaRPr lang="en-US" altLang="de-DE" sz="1800" dirty="0">
              <a:cs typeface="Verdana" panose="020B0604030504040204" pitchFamily="34" charset="0"/>
            </a:endParaRPr>
          </a:p>
          <a:p>
            <a:pPr eaLnBrk="1" hangingPunct="1"/>
            <a:r>
              <a:rPr lang="en-US" altLang="de-DE" sz="1800" dirty="0">
                <a:cs typeface="Verdana" panose="020B0604030504040204" pitchFamily="34" charset="0"/>
              </a:rPr>
              <a:t>Welcome by principals of </a:t>
            </a:r>
            <a:r>
              <a:rPr lang="en-US" altLang="de-DE" sz="1800" dirty="0" err="1">
                <a:cs typeface="Verdana" panose="020B0604030504040204" pitchFamily="34" charset="0"/>
              </a:rPr>
              <a:t>Deltion</a:t>
            </a:r>
            <a:r>
              <a:rPr lang="en-US" altLang="de-DE" sz="1800" dirty="0">
                <a:cs typeface="Verdana" panose="020B0604030504040204" pitchFamily="34" charset="0"/>
              </a:rPr>
              <a:t> College</a:t>
            </a:r>
          </a:p>
          <a:p>
            <a:pPr eaLnBrk="1" hangingPunct="1"/>
            <a:r>
              <a:rPr lang="en-US" altLang="de-DE" sz="1800" dirty="0">
                <a:cs typeface="Verdana" panose="020B0604030504040204" pitchFamily="34" charset="0"/>
              </a:rPr>
              <a:t>Meeting the students of International Trade </a:t>
            </a:r>
          </a:p>
          <a:p>
            <a:pPr eaLnBrk="1" hangingPunct="1"/>
            <a:r>
              <a:rPr lang="de-DE" altLang="de-DE" sz="1800" dirty="0">
                <a:cs typeface="Verdana" panose="020B0604030504040204" pitchFamily="34" charset="0"/>
              </a:rPr>
              <a:t>City Tour (English) + </a:t>
            </a:r>
            <a:r>
              <a:rPr lang="de-DE" altLang="de-DE" sz="1800" dirty="0" err="1">
                <a:cs typeface="Verdana" panose="020B0604030504040204" pitchFamily="34" charset="0"/>
              </a:rPr>
              <a:t>Dutch</a:t>
            </a:r>
            <a:r>
              <a:rPr lang="de-DE" altLang="de-DE" sz="1800" dirty="0">
                <a:cs typeface="Verdana" panose="020B0604030504040204" pitchFamily="34" charset="0"/>
              </a:rPr>
              <a:t> </a:t>
            </a:r>
            <a:r>
              <a:rPr lang="de-DE" altLang="de-DE" sz="1800" dirty="0" err="1">
                <a:cs typeface="Verdana" panose="020B0604030504040204" pitchFamily="34" charset="0"/>
              </a:rPr>
              <a:t>lessons</a:t>
            </a:r>
            <a:endParaRPr lang="de-DE" altLang="de-DE" sz="1800" dirty="0">
              <a:cs typeface="Verdana" panose="020B0604030504040204" pitchFamily="34" charset="0"/>
            </a:endParaRPr>
          </a:p>
          <a:p>
            <a:pPr eaLnBrk="1" hangingPunct="1"/>
            <a:r>
              <a:rPr lang="en-US" altLang="de-DE" sz="1800" dirty="0">
                <a:cs typeface="Verdana" panose="020B0604030504040204" pitchFamily="34" charset="0"/>
              </a:rPr>
              <a:t>Project International Skills &amp; International Trade</a:t>
            </a:r>
          </a:p>
          <a:p>
            <a:pPr eaLnBrk="1" hangingPunct="1"/>
            <a:r>
              <a:rPr lang="de-DE" altLang="de-DE" sz="1800" dirty="0">
                <a:cs typeface="Verdana" panose="020B0604030504040204" pitchFamily="34" charset="0"/>
              </a:rPr>
              <a:t>Expert </a:t>
            </a:r>
            <a:r>
              <a:rPr lang="de-DE" altLang="de-DE" sz="1800" dirty="0" err="1">
                <a:cs typeface="Verdana" panose="020B0604030504040204" pitchFamily="34" charset="0"/>
              </a:rPr>
              <a:t>presentations</a:t>
            </a:r>
            <a:r>
              <a:rPr lang="de-DE" altLang="de-DE" sz="1800" dirty="0">
                <a:cs typeface="Verdana" panose="020B0604030504040204" pitchFamily="34" charset="0"/>
              </a:rPr>
              <a:t> (E-Commerce in </a:t>
            </a:r>
            <a:r>
              <a:rPr lang="de-DE" altLang="de-DE" sz="1800" dirty="0" err="1">
                <a:cs typeface="Verdana" panose="020B0604030504040204" pitchFamily="34" charset="0"/>
              </a:rPr>
              <a:t>the</a:t>
            </a:r>
            <a:r>
              <a:rPr lang="de-DE" altLang="de-DE" sz="1800" dirty="0">
                <a:cs typeface="Verdana" panose="020B0604030504040204" pitchFamily="34" charset="0"/>
              </a:rPr>
              <a:t> </a:t>
            </a:r>
            <a:r>
              <a:rPr lang="de-DE" altLang="de-DE" sz="1800" dirty="0" err="1">
                <a:cs typeface="Verdana" panose="020B0604030504040204" pitchFamily="34" charset="0"/>
              </a:rPr>
              <a:t>Netherlands</a:t>
            </a:r>
            <a:r>
              <a:rPr lang="de-DE" altLang="de-DE" sz="1800" dirty="0">
                <a:cs typeface="Verdana" panose="020B0604030504040204" pitchFamily="34" charset="0"/>
              </a:rPr>
              <a:t>)</a:t>
            </a:r>
          </a:p>
          <a:p>
            <a:r>
              <a:rPr lang="de-DE" altLang="de-DE" sz="1800" dirty="0" err="1">
                <a:cs typeface="Verdana" panose="020B0604030504040204" pitchFamily="34" charset="0"/>
              </a:rPr>
              <a:t>Visit</a:t>
            </a:r>
            <a:r>
              <a:rPr lang="de-DE" altLang="de-DE" sz="1800" dirty="0">
                <a:cs typeface="Verdana" panose="020B0604030504040204" pitchFamily="34" charset="0"/>
              </a:rPr>
              <a:t> </a:t>
            </a:r>
            <a:r>
              <a:rPr lang="de-DE" altLang="de-DE" sz="1800" dirty="0" err="1">
                <a:cs typeface="Verdana" panose="020B0604030504040204" pitchFamily="34" charset="0"/>
              </a:rPr>
              <a:t>of</a:t>
            </a:r>
            <a:r>
              <a:rPr lang="de-DE" altLang="de-DE" sz="1800" dirty="0">
                <a:cs typeface="Verdana" panose="020B0604030504040204" pitchFamily="34" charset="0"/>
              </a:rPr>
              <a:t> </a:t>
            </a:r>
            <a:r>
              <a:rPr lang="de-DE" altLang="de-DE" sz="1800" b="1" dirty="0" err="1">
                <a:cs typeface="Verdana" panose="020B0604030504040204" pitchFamily="34" charset="0"/>
              </a:rPr>
              <a:t>companies</a:t>
            </a:r>
            <a:r>
              <a:rPr lang="de-DE" altLang="de-DE" sz="1800" dirty="0">
                <a:cs typeface="Verdana" panose="020B0604030504040204" pitchFamily="34" charset="0"/>
              </a:rPr>
              <a:t>: MIC, 		</a:t>
            </a:r>
          </a:p>
          <a:p>
            <a:r>
              <a:rPr lang="de-DE" altLang="de-DE" sz="1800" dirty="0" err="1">
                <a:cs typeface="Verdana" panose="020B0604030504040204" pitchFamily="34" charset="0"/>
              </a:rPr>
              <a:t>Visit</a:t>
            </a:r>
            <a:r>
              <a:rPr lang="de-DE" altLang="de-DE" sz="1800" dirty="0">
                <a:cs typeface="Verdana" panose="020B0604030504040204" pitchFamily="34" charset="0"/>
              </a:rPr>
              <a:t> </a:t>
            </a:r>
            <a:r>
              <a:rPr lang="de-DE" altLang="de-DE" sz="1800" dirty="0" err="1">
                <a:cs typeface="Verdana" panose="020B0604030504040204" pitchFamily="34" charset="0"/>
              </a:rPr>
              <a:t>of</a:t>
            </a:r>
            <a:r>
              <a:rPr lang="de-DE" altLang="de-DE" sz="1800" dirty="0">
                <a:cs typeface="Verdana" panose="020B0604030504040204" pitchFamily="34" charset="0"/>
              </a:rPr>
              <a:t> </a:t>
            </a:r>
            <a:r>
              <a:rPr lang="de-DE" altLang="de-DE" sz="1800" dirty="0" err="1">
                <a:cs typeface="Verdana" panose="020B0604030504040204" pitchFamily="34" charset="0"/>
              </a:rPr>
              <a:t>fishing</a:t>
            </a:r>
            <a:r>
              <a:rPr lang="de-DE" altLang="de-DE" sz="1800" dirty="0">
                <a:cs typeface="Verdana" panose="020B0604030504040204" pitchFamily="34" charset="0"/>
              </a:rPr>
              <a:t> </a:t>
            </a:r>
            <a:r>
              <a:rPr lang="de-DE" altLang="de-DE" sz="1800" dirty="0" err="1">
                <a:cs typeface="Verdana" panose="020B0604030504040204" pitchFamily="34" charset="0"/>
              </a:rPr>
              <a:t>town</a:t>
            </a:r>
            <a:r>
              <a:rPr lang="de-DE" altLang="de-DE" sz="1800" dirty="0">
                <a:cs typeface="Verdana" panose="020B0604030504040204" pitchFamily="34" charset="0"/>
              </a:rPr>
              <a:t> and </a:t>
            </a:r>
            <a:r>
              <a:rPr lang="de-DE" altLang="de-DE" sz="1800" dirty="0" err="1">
                <a:cs typeface="Verdana" panose="020B0604030504040204" pitchFamily="34" charset="0"/>
              </a:rPr>
              <a:t>mainport</a:t>
            </a:r>
            <a:r>
              <a:rPr lang="de-DE" altLang="de-DE" sz="1800" dirty="0">
                <a:cs typeface="Verdana" panose="020B0604030504040204" pitchFamily="34" charset="0"/>
              </a:rPr>
              <a:t> </a:t>
            </a:r>
            <a:r>
              <a:rPr lang="de-DE" altLang="de-DE" sz="1800" dirty="0" err="1">
                <a:cs typeface="Verdana" panose="020B0604030504040204" pitchFamily="34" charset="0"/>
              </a:rPr>
              <a:t>of</a:t>
            </a:r>
            <a:r>
              <a:rPr lang="de-DE" altLang="de-DE" sz="1800" dirty="0">
                <a:cs typeface="Verdana" panose="020B0604030504040204" pitchFamily="34" charset="0"/>
              </a:rPr>
              <a:t> </a:t>
            </a:r>
            <a:r>
              <a:rPr lang="de-DE" altLang="de-DE" sz="1800" b="1" dirty="0">
                <a:cs typeface="Verdana" panose="020B0604030504040204" pitchFamily="34" charset="0"/>
              </a:rPr>
              <a:t>Rotterdam</a:t>
            </a:r>
          </a:p>
          <a:p>
            <a:r>
              <a:rPr lang="de-DE" altLang="de-DE" sz="1800" dirty="0">
                <a:cs typeface="Verdana" panose="020B0604030504040204" pitchFamily="34" charset="0"/>
              </a:rPr>
              <a:t>Optional: </a:t>
            </a:r>
            <a:r>
              <a:rPr lang="de-DE" altLang="de-DE" sz="1800" dirty="0" err="1">
                <a:cs typeface="Verdana" panose="020B0604030504040204" pitchFamily="34" charset="0"/>
              </a:rPr>
              <a:t>dinner</a:t>
            </a:r>
            <a:r>
              <a:rPr lang="de-DE" altLang="de-DE" sz="1800" dirty="0">
                <a:cs typeface="Verdana" panose="020B0604030504040204" pitchFamily="34" charset="0"/>
              </a:rPr>
              <a:t> + lunch</a:t>
            </a:r>
          </a:p>
          <a:p>
            <a:r>
              <a:rPr lang="de-DE" altLang="de-DE" sz="1800" b="1" dirty="0">
                <a:cs typeface="Verdana" panose="020B0604030504040204" pitchFamily="34" charset="0"/>
              </a:rPr>
              <a:t>final </a:t>
            </a:r>
            <a:r>
              <a:rPr lang="de-DE" altLang="de-DE" sz="1800" b="1" dirty="0" err="1">
                <a:cs typeface="Verdana" panose="020B0604030504040204" pitchFamily="34" charset="0"/>
              </a:rPr>
              <a:t>presentation</a:t>
            </a:r>
            <a:r>
              <a:rPr lang="de-DE" altLang="de-DE" sz="1800" b="1" dirty="0">
                <a:cs typeface="Verdana" panose="020B0604030504040204" pitchFamily="34" charset="0"/>
              </a:rPr>
              <a:t> + </a:t>
            </a:r>
            <a:r>
              <a:rPr lang="en-US" altLang="de-DE" sz="1800" b="1" dirty="0">
                <a:cs typeface="Verdana" panose="020B0604030504040204" pitchFamily="34" charset="0"/>
              </a:rPr>
              <a:t>certificate</a:t>
            </a:r>
          </a:p>
          <a:p>
            <a:pPr marL="0" indent="0" eaLnBrk="1" hangingPunct="1">
              <a:buNone/>
            </a:pPr>
            <a:endParaRPr lang="de-DE" sz="1800" b="1" dirty="0"/>
          </a:p>
          <a:p>
            <a:pPr marL="0" indent="0" eaLnBrk="1" hangingPunct="1">
              <a:buNone/>
            </a:pPr>
            <a:r>
              <a:rPr lang="de-DE" sz="1800" b="1" dirty="0"/>
              <a:t>Benefit: </a:t>
            </a:r>
            <a:r>
              <a:rPr lang="de-DE" altLang="de-DE" sz="1800" b="1" dirty="0">
                <a:cs typeface="Verdana" panose="020B0604030504040204" pitchFamily="34" charset="0"/>
              </a:rPr>
              <a:t>Projekt mit internationalen Studenten</a:t>
            </a:r>
          </a:p>
          <a:p>
            <a:pPr marL="0" indent="0" eaLnBrk="1" hangingPunct="1">
              <a:buNone/>
            </a:pPr>
            <a:r>
              <a:rPr lang="de-DE" sz="1800" dirty="0"/>
              <a:t>Voraussetzung: gutes Englisch, ohne Betreuer</a:t>
            </a:r>
            <a:endParaRPr lang="de-DE" altLang="de-DE" sz="1800" b="1" dirty="0">
              <a:cs typeface="Verdana" panose="020B0604030504040204" pitchFamily="34" charset="0"/>
            </a:endParaRPr>
          </a:p>
          <a:p>
            <a:pPr eaLnBrk="1" hangingPunct="1"/>
            <a:endParaRPr lang="de-DE" altLang="de-DE" sz="1800" dirty="0">
              <a:cs typeface="Verdana" panose="020B0604030504040204" pitchFamily="34" charset="0"/>
            </a:endParaRPr>
          </a:p>
          <a:p>
            <a:pPr eaLnBrk="1" hangingPunct="1"/>
            <a:endParaRPr lang="de-DE" altLang="de-DE" sz="1800" dirty="0">
              <a:cs typeface="Verdana" panose="020B060403050404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8C573FF-DAC2-4C19-B05E-CCA408190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675" y="6350547"/>
            <a:ext cx="35909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None/>
            </a:pPr>
            <a:r>
              <a:rPr lang="de-DE" altLang="de-DE" sz="1100" i="1" kern="0" dirty="0">
                <a:cs typeface="Verdana" panose="020B0604030504040204" pitchFamily="34" charset="0"/>
              </a:rPr>
              <a:t>Der Workshop wird mit </a:t>
            </a:r>
            <a:r>
              <a:rPr lang="de-DE" altLang="de-DE" sz="1100" b="1" i="1" kern="0" dirty="0">
                <a:cs typeface="Verdana" panose="020B0604030504040204" pitchFamily="34" charset="0"/>
              </a:rPr>
              <a:t>Erasmus+ gefördert</a:t>
            </a:r>
            <a:endParaRPr lang="de-DE" altLang="de-DE" sz="1100" b="1" i="1" kern="0" dirty="0">
              <a:solidFill>
                <a:srgbClr val="FF0000"/>
              </a:solidFill>
              <a:cs typeface="Verdana" panose="020B060403050404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C6C365E-C346-4C1A-BA75-1A09901D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228" y="1769596"/>
            <a:ext cx="1074738" cy="71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D08C014-99C3-4A26-A08A-C99BBE1A7D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01" b="25999"/>
          <a:stretch/>
        </p:blipFill>
        <p:spPr>
          <a:xfrm>
            <a:off x="6849709" y="1779428"/>
            <a:ext cx="1905000" cy="762000"/>
          </a:xfrm>
          <a:prstGeom prst="rect">
            <a:avLst/>
          </a:prstGeom>
        </p:spPr>
      </p:pic>
      <p:pic>
        <p:nvPicPr>
          <p:cNvPr id="1028" name="Picture 4" descr="Bildergebnis für Deltion College">
            <a:extLst>
              <a:ext uri="{FF2B5EF4-FFF2-40B4-BE49-F238E27FC236}">
                <a16:creationId xmlns:a16="http://schemas.microsoft.com/office/drawing/2014/main" id="{ED6628A0-88F5-4200-8BF3-5C27F5F6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14" y="2571729"/>
            <a:ext cx="1424196" cy="94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E0DEC3-4061-4062-948C-3939320E3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3114" y="3863525"/>
            <a:ext cx="1436949" cy="10763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73F354A-C7A3-4B8A-A9DB-C969F9DD3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3269" y="3924300"/>
            <a:ext cx="609600" cy="2915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717D86B-33EC-4D15-8941-232576587F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4236" y="5023369"/>
            <a:ext cx="1424196" cy="94946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0A72489-8CC4-C45E-E2D2-EB839EB80881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2870192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E476F7FB-CE48-4D28-A93E-4451461B1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077200" cy="1466850"/>
          </a:xfrm>
        </p:spPr>
        <p:txBody>
          <a:bodyPr/>
          <a:lstStyle/>
          <a:p>
            <a:pPr eaLnBrk="1" hangingPunct="1"/>
            <a:r>
              <a:rPr lang="de-DE" altLang="de-DE" sz="2000" dirty="0"/>
              <a:t>Erasmus+ Mobilitätsprojekte des OSZ Lotis</a:t>
            </a:r>
            <a:br>
              <a:rPr lang="de-DE" altLang="de-DE" sz="2000" dirty="0"/>
            </a:br>
            <a:r>
              <a:rPr lang="de-DE" altLang="de-DE" sz="2000" dirty="0"/>
              <a:t>erhalten </a:t>
            </a:r>
            <a:r>
              <a:rPr lang="de-DE" altLang="de-DE" sz="2000" b="1" dirty="0"/>
              <a:t>Fördermitteln </a:t>
            </a:r>
            <a:r>
              <a:rPr lang="de-DE" altLang="de-DE" sz="2000" dirty="0"/>
              <a:t>der EU im Rahmen der Erasmus+ Akkreditierung </a:t>
            </a:r>
            <a:r>
              <a:rPr lang="de-DE" altLang="de-DE" sz="2000" b="1" dirty="0"/>
              <a:t>mit geringem oder keinem Eigenanteil</a:t>
            </a:r>
            <a:r>
              <a:rPr lang="de-DE" altLang="de-DE" sz="2000" dirty="0"/>
              <a:t>.</a:t>
            </a:r>
          </a:p>
          <a:p>
            <a:pPr eaLnBrk="1" hangingPunct="1"/>
            <a:endParaRPr lang="de-DE" altLang="de-DE" sz="2000" dirty="0"/>
          </a:p>
          <a:p>
            <a:pPr eaLnBrk="1" hangingPunct="1"/>
            <a:r>
              <a:rPr lang="de-DE" altLang="de-DE" sz="2000" b="1" dirty="0"/>
              <a:t>Individuellen Praktikanten </a:t>
            </a:r>
            <a:r>
              <a:rPr lang="de-DE" altLang="de-DE" sz="2000" dirty="0"/>
              <a:t>managen den Praktikumsplatz, die Anreise und Unterkunft und das Budget selbst!</a:t>
            </a:r>
          </a:p>
          <a:p>
            <a:pPr eaLnBrk="1" hangingPunct="1"/>
            <a:endParaRPr lang="de-DE" altLang="de-DE" sz="2000" dirty="0"/>
          </a:p>
          <a:p>
            <a:pPr eaLnBrk="1" hangingPunct="1"/>
            <a:r>
              <a:rPr lang="de-DE" sz="2000" dirty="0"/>
              <a:t>Erasmus+ ist </a:t>
            </a:r>
            <a:r>
              <a:rPr lang="de-DE" sz="2000" u="sng" dirty="0"/>
              <a:t>kein Urlaub</a:t>
            </a:r>
            <a:r>
              <a:rPr lang="de-DE" sz="2000" dirty="0"/>
              <a:t>! Bei Nichterfüllung der </a:t>
            </a:r>
            <a:r>
              <a:rPr lang="de-DE" sz="2000" b="1" dirty="0"/>
              <a:t>Lernvereinbarungen</a:t>
            </a:r>
            <a:r>
              <a:rPr lang="de-DE" sz="2000" dirty="0"/>
              <a:t> können die Fördermittel gekürzt oder gestrichen werden!</a:t>
            </a:r>
            <a:endParaRPr lang="de-DE" altLang="de-DE" sz="20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de-DE" sz="2000" dirty="0">
              <a:cs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de-DE" sz="2000" b="1" dirty="0">
              <a:cs typeface="Verdana" panose="020B060403050404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de-DE" altLang="de-DE" sz="3200" b="1" dirty="0">
              <a:cs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sz="2000" dirty="0">
                <a:cs typeface="Verdana" panose="020B0604030504040204" pitchFamily="34" charset="0"/>
              </a:rPr>
              <a:t>	</a:t>
            </a:r>
            <a:endParaRPr lang="de-DE" altLang="de-DE" sz="2000" b="1" dirty="0">
              <a:cs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sz="2000" b="1" dirty="0">
                <a:cs typeface="Verdana" panose="020B0604030504040204" pitchFamily="34" charset="0"/>
              </a:rPr>
              <a:t>							</a:t>
            </a:r>
            <a:endParaRPr lang="de-DE" altLang="de-DE" sz="2000" dirty="0">
              <a:cs typeface="Verdana" panose="020B0604030504040204" pitchFamily="34" charset="0"/>
            </a:endParaRPr>
          </a:p>
        </p:txBody>
      </p:sp>
      <p:sp>
        <p:nvSpPr>
          <p:cNvPr id="45061" name="Rectangle 2">
            <a:extLst>
              <a:ext uri="{FF2B5EF4-FFF2-40B4-BE49-F238E27FC236}">
                <a16:creationId xmlns:a16="http://schemas.microsoft.com/office/drawing/2014/main" id="{995ABDCA-B932-479F-B960-708B39000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915400" cy="12954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altLang="de-DE" sz="3600" dirty="0"/>
              <a:t>Erasmus+ Was kostet es mich? €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9F068E8-914F-675D-A8B2-66B66A9243A0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D681E4B-C0AF-4F67-8510-4C5875BE4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948" b="17442"/>
          <a:stretch/>
        </p:blipFill>
        <p:spPr>
          <a:xfrm>
            <a:off x="6300926" y="1981200"/>
            <a:ext cx="2538274" cy="1150493"/>
          </a:xfrm>
          <a:prstGeom prst="rect">
            <a:avLst/>
          </a:prstGeom>
        </p:spPr>
      </p:pic>
      <p:sp>
        <p:nvSpPr>
          <p:cNvPr id="32770" name="Rectangle 2">
            <a:extLst>
              <a:ext uri="{FF2B5EF4-FFF2-40B4-BE49-F238E27FC236}">
                <a16:creationId xmlns:a16="http://schemas.microsoft.com/office/drawing/2014/main" id="{2F8FDFC6-4718-42E6-8AA4-3A1156CC99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3113" y="549275"/>
            <a:ext cx="76962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altLang="de-DE" sz="3600" dirty="0"/>
              <a:t>Erasmus+ Wer kann mit?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618518E-CFE5-4718-BC20-933D4785B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8153400" cy="3962400"/>
          </a:xfrm>
        </p:spPr>
        <p:txBody>
          <a:bodyPr/>
          <a:lstStyle/>
          <a:p>
            <a:pPr marL="0" lvl="1" indent="0" eaLnBrk="1" hangingPunct="1">
              <a:buClr>
                <a:schemeClr val="bg2"/>
              </a:buClr>
              <a:buSzPct val="70000"/>
              <a:buFontTx/>
              <a:buNone/>
              <a:defRPr/>
            </a:pPr>
            <a:r>
              <a:rPr lang="de-DE" altLang="de-DE" sz="2000" b="1" dirty="0"/>
              <a:t>Auswahlkriterien</a:t>
            </a:r>
          </a:p>
          <a:p>
            <a:pPr marL="342900" lvl="1" indent="-342900" eaLnBrk="1" hangingPunct="1"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de-DE" altLang="de-DE" sz="1800" dirty="0"/>
              <a:t>Auszubildende + Absolventen </a:t>
            </a:r>
          </a:p>
          <a:p>
            <a:pPr marL="342900" lvl="1" indent="-342900" eaLnBrk="1" hangingPunct="1"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de-DE" altLang="de-DE" sz="1800" b="1" dirty="0"/>
              <a:t>Online-Anmeldung Homepage</a:t>
            </a:r>
          </a:p>
          <a:p>
            <a:pPr eaLnBrk="1" hangingPunct="1">
              <a:defRPr/>
            </a:pPr>
            <a:r>
              <a:rPr lang="de-DE" altLang="de-DE" sz="1800" b="1" dirty="0"/>
              <a:t>CV</a:t>
            </a:r>
            <a:r>
              <a:rPr lang="de-DE" altLang="de-DE" sz="1800" dirty="0"/>
              <a:t> + Motivation Letter mit Zielstellung </a:t>
            </a:r>
            <a:br>
              <a:rPr lang="de-DE" altLang="de-DE" sz="1800" dirty="0"/>
            </a:br>
            <a:r>
              <a:rPr lang="de-DE" altLang="de-DE" sz="1800" dirty="0"/>
              <a:t>(Europass Lebenslauf + Gespräch)</a:t>
            </a:r>
          </a:p>
          <a:p>
            <a:pPr eaLnBrk="1" hangingPunct="1">
              <a:defRPr/>
            </a:pPr>
            <a:r>
              <a:rPr lang="de-DE" altLang="de-DE" sz="1800" b="1" dirty="0"/>
              <a:t>Genehmigung des Ausbilders </a:t>
            </a:r>
            <a:r>
              <a:rPr lang="de-DE" altLang="de-DE" sz="1800" dirty="0"/>
              <a:t>+ Lernvertrag mit Fachlehrer</a:t>
            </a:r>
          </a:p>
          <a:p>
            <a:pPr marL="342900" lvl="1" indent="-342900" eaLnBrk="1" hangingPunct="1"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de-DE" altLang="de-DE" sz="1800" dirty="0"/>
              <a:t>Sprachliche Vorbereitung (2 Sprachtests OLS)</a:t>
            </a:r>
          </a:p>
          <a:p>
            <a:pPr eaLnBrk="1" hangingPunct="1">
              <a:defRPr/>
            </a:pPr>
            <a:r>
              <a:rPr lang="de-DE" altLang="de-DE" sz="1800" dirty="0"/>
              <a:t>Gute Schulleistungen, Englisch (Noten)</a:t>
            </a:r>
          </a:p>
          <a:p>
            <a:pPr eaLnBrk="1" hangingPunct="1">
              <a:defRPr/>
            </a:pPr>
            <a:r>
              <a:rPr lang="de-DE" altLang="de-DE" sz="1800" b="1" dirty="0"/>
              <a:t>Teilnahme an Veranstaltungen </a:t>
            </a:r>
            <a:br>
              <a:rPr lang="de-DE" altLang="de-DE" sz="1800" b="1" dirty="0"/>
            </a:br>
            <a:r>
              <a:rPr lang="de-DE" altLang="de-DE" sz="1800" dirty="0"/>
              <a:t>(Interkulturelle Vorbereitung / Vor- und Nachtreffen)</a:t>
            </a:r>
          </a:p>
          <a:p>
            <a:pPr eaLnBrk="1" hangingPunct="1">
              <a:defRPr/>
            </a:pPr>
            <a:endParaRPr lang="de-DE" altLang="de-DE" sz="1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de-DE" alt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7B2812-C186-4BD7-BAA2-802B85287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37912" y="4207063"/>
            <a:ext cx="1234637" cy="3448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9C5EC5C-21E3-4745-A8B3-93E1832AF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600" y="3222775"/>
            <a:ext cx="1900318" cy="534465"/>
          </a:xfrm>
          <a:prstGeom prst="rect">
            <a:avLst/>
          </a:prstGeom>
        </p:spPr>
      </p:pic>
      <p:sp>
        <p:nvSpPr>
          <p:cNvPr id="8" name="Pfeil: nach links 7">
            <a:extLst>
              <a:ext uri="{FF2B5EF4-FFF2-40B4-BE49-F238E27FC236}">
                <a16:creationId xmlns:a16="http://schemas.microsoft.com/office/drawing/2014/main" id="{4B5A8668-C838-4482-B880-8E6DF0032801}"/>
              </a:ext>
            </a:extLst>
          </p:cNvPr>
          <p:cNvSpPr/>
          <p:nvPr/>
        </p:nvSpPr>
        <p:spPr>
          <a:xfrm>
            <a:off x="7391623" y="2992846"/>
            <a:ext cx="761851" cy="12795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30B2DF8-BC6D-3967-E66B-52086D741DB8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9A404E8F-71C6-48AC-857F-C75A6D25C2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549275"/>
            <a:ext cx="88392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altLang="de-DE" sz="3600" dirty="0"/>
              <a:t>Erasmus+ Was muss ich jetzt tun? 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D8D0FDF-4059-498E-9DB4-59576C01F2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1" y="1752600"/>
            <a:ext cx="8305800" cy="3429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2000" b="1" dirty="0">
                <a:cs typeface="Verdana" panose="020B0604030504040204" pitchFamily="34" charset="0"/>
              </a:rPr>
              <a:t>vor Abreise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>
                <a:cs typeface="Verdana" panose="020B0604030504040204" pitchFamily="34" charset="0"/>
              </a:rPr>
              <a:t>Ausbilder informieren + Genehmigung einholen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>
                <a:cs typeface="Verdana" panose="020B0604030504040204" pitchFamily="34" charset="0"/>
              </a:rPr>
              <a:t>Anmelden auf der Homepage: </a:t>
            </a:r>
            <a:r>
              <a:rPr lang="de-DE" altLang="de-DE" sz="1800" dirty="0">
                <a:cs typeface="Verdana" panose="020B0604030504040204" pitchFamily="34" charset="0"/>
                <a:hlinkClick r:id="rId3"/>
              </a:rPr>
              <a:t>www.osz-lotis.de</a:t>
            </a:r>
            <a:endParaRPr lang="de-DE" altLang="de-DE" sz="1800" dirty="0">
              <a:solidFill>
                <a:srgbClr val="FF0000"/>
              </a:solidFill>
              <a:cs typeface="Verdana" panose="020B060403050404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>
                <a:cs typeface="Verdana" panose="020B0604030504040204" pitchFamily="34" charset="0"/>
              </a:rPr>
              <a:t>Klassen- und Fachlehrer ansprechen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b="1" dirty="0">
                <a:cs typeface="Verdana" panose="020B0604030504040204" pitchFamily="34" charset="0"/>
              </a:rPr>
              <a:t>Europass Lebenslauf erstellen + </a:t>
            </a:r>
            <a:r>
              <a:rPr lang="de-DE" altLang="de-DE" sz="1800" dirty="0">
                <a:cs typeface="Verdana" panose="020B0604030504040204" pitchFamily="34" charset="0"/>
              </a:rPr>
              <a:t>zum EU-Team schicken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b="1" dirty="0">
                <a:cs typeface="Verdana" panose="020B0604030504040204" pitchFamily="34" charset="0"/>
              </a:rPr>
              <a:t>Teilnehmervertrag</a:t>
            </a:r>
            <a:r>
              <a:rPr lang="de-DE" altLang="de-DE" sz="1800" dirty="0">
                <a:cs typeface="Verdana" panose="020B0604030504040204" pitchFamily="34" charset="0"/>
              </a:rPr>
              <a:t> + </a:t>
            </a:r>
            <a:r>
              <a:rPr lang="de-DE" altLang="de-DE" sz="1800" dirty="0"/>
              <a:t>Lernvereinbarungen (3 Partner) unterschreiben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>
                <a:cs typeface="Verdana" panose="020B0604030504040204" pitchFamily="34" charset="0"/>
              </a:rPr>
              <a:t>an fachlichen, organisatorischen + interkulturellem Vorbereitungen (</a:t>
            </a:r>
            <a:r>
              <a:rPr lang="de-DE" altLang="de-DE" sz="1800" b="1" dirty="0">
                <a:cs typeface="Verdana" panose="020B0604030504040204" pitchFamily="34" charset="0"/>
              </a:rPr>
              <a:t>Kick-</a:t>
            </a:r>
            <a:r>
              <a:rPr lang="de-DE" altLang="de-DE" sz="1800" b="1" dirty="0" err="1">
                <a:cs typeface="Verdana" panose="020B0604030504040204" pitchFamily="34" charset="0"/>
              </a:rPr>
              <a:t>Off´s</a:t>
            </a:r>
            <a:r>
              <a:rPr lang="de-DE" altLang="de-DE" sz="1800" dirty="0">
                <a:cs typeface="Verdana" panose="020B0604030504040204" pitchFamily="34" charset="0"/>
              </a:rPr>
              <a:t>) teilnehmen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b="1" dirty="0">
                <a:cs typeface="Verdana" panose="020B0604030504040204" pitchFamily="34" charset="0"/>
              </a:rPr>
              <a:t>Krankenkassenkarte</a:t>
            </a:r>
            <a:r>
              <a:rPr lang="de-DE" altLang="de-DE" sz="1800" dirty="0">
                <a:cs typeface="Verdana" panose="020B0604030504040204" pitchFamily="34" charset="0"/>
              </a:rPr>
              <a:t> beidseitig kopieren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b="1" dirty="0">
                <a:cs typeface="Verdana" panose="020B0604030504040204" pitchFamily="34" charset="0"/>
              </a:rPr>
              <a:t>Haftpflicht-</a:t>
            </a:r>
            <a:r>
              <a:rPr lang="de-DE" altLang="de-DE" sz="1800" dirty="0">
                <a:cs typeface="Verdana" panose="020B0604030504040204" pitchFamily="34" charset="0"/>
              </a:rPr>
              <a:t> und Unfallversicherung am Praktikumsplatz +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>
                <a:cs typeface="Verdana" panose="020B0604030504040204" pitchFamily="34" charset="0"/>
              </a:rPr>
              <a:t>1. Online-Sprachtests absolvieren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u="sng" dirty="0">
                <a:cs typeface="Verdana" panose="020B0604030504040204" pitchFamily="34" charset="0"/>
              </a:rPr>
              <a:t>Bei individuellen Praktika: </a:t>
            </a:r>
            <a:br>
              <a:rPr lang="de-DE" altLang="de-DE" sz="1800" u="sng" dirty="0">
                <a:cs typeface="Verdana" panose="020B0604030504040204" pitchFamily="34" charset="0"/>
              </a:rPr>
            </a:br>
            <a:r>
              <a:rPr lang="de-DE" altLang="de-DE" sz="1800" dirty="0">
                <a:cs typeface="Verdana" panose="020B0604030504040204" pitchFamily="34" charset="0"/>
              </a:rPr>
              <a:t>Anreise + Unterkunft buchen!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>
                <a:cs typeface="Verdana" panose="020B0604030504040204" pitchFamily="34" charset="0"/>
              </a:rPr>
              <a:t>Evtl. Visum besorgen</a:t>
            </a:r>
          </a:p>
          <a:p>
            <a:pPr lvl="1" eaLnBrk="1" hangingPunct="1">
              <a:lnSpc>
                <a:spcPct val="90000"/>
              </a:lnSpc>
            </a:pPr>
            <a:endParaRPr lang="de-DE" altLang="de-DE" sz="2000" dirty="0">
              <a:cs typeface="Verdana" panose="020B060403050404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BD234AF-412E-4DEE-9B6A-ED7C3BD9E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82" y="5715000"/>
            <a:ext cx="1391805" cy="34487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4202A5-2578-473F-BE26-59CD98BEC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410" y="4745059"/>
            <a:ext cx="1469354" cy="58940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AC2262F-2CD8-27F6-A80F-B3B962CD1426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1446B08-27D9-4710-830D-7196569118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3113" y="549275"/>
            <a:ext cx="7696200" cy="1143000"/>
          </a:xfrm>
        </p:spPr>
        <p:txBody>
          <a:bodyPr/>
          <a:lstStyle/>
          <a:p>
            <a:pPr eaLnBrk="1" hangingPunct="1"/>
            <a:r>
              <a:rPr lang="de-DE" altLang="de-DE" sz="3200" dirty="0"/>
              <a:t>Erasmus+ Was muss ich jetzt tun? </a:t>
            </a:r>
            <a:endParaRPr lang="de-DE" altLang="de-DE" dirty="0">
              <a:cs typeface="Verdana" panose="020B0604030504040204" pitchFamily="34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1D8AD9A-85A8-4A10-B3FD-359904A8F2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3113" y="1981200"/>
            <a:ext cx="7608887" cy="3200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2000" b="1" dirty="0">
                <a:cs typeface="Verdana" panose="020B0604030504040204" pitchFamily="34" charset="0"/>
              </a:rPr>
              <a:t>Vor Ort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DE" altLang="de-DE" sz="2000" b="1" dirty="0">
              <a:cs typeface="Verdana" panose="020B060403050404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de-DE" altLang="de-DE" sz="2000" dirty="0">
                <a:cs typeface="Verdana" panose="020B0604030504040204" pitchFamily="34" charset="0"/>
              </a:rPr>
              <a:t>Umsetzen der Lernvereinbarungen 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2000" dirty="0">
                <a:cs typeface="Verdana" panose="020B0604030504040204" pitchFamily="34" charset="0"/>
              </a:rPr>
              <a:t>Neues Lernen + Spaß haben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de-DE" altLang="de-DE" sz="2000" dirty="0">
              <a:cs typeface="Verdana" panose="020B0604030504040204" pitchFamily="34" charset="0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de-DE" altLang="de-DE" sz="2000" dirty="0">
                <a:cs typeface="Verdana" panose="020B0604030504040204" pitchFamily="34" charset="0"/>
              </a:rPr>
              <a:t>Dokumentieren: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2000" b="1" dirty="0">
                <a:cs typeface="Verdana" panose="020B0604030504040204" pitchFamily="34" charset="0"/>
              </a:rPr>
              <a:t>Blog/ Wochenberichte/ Fotostory</a:t>
            </a:r>
            <a:r>
              <a:rPr lang="de-DE" altLang="de-DE" sz="2000" dirty="0">
                <a:cs typeface="Verdana" panose="020B0604030504040204" pitchFamily="34" charset="0"/>
              </a:rPr>
              <a:t> erstellen 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2000" b="1" dirty="0">
                <a:cs typeface="Verdana" panose="020B0604030504040204" pitchFamily="34" charset="0"/>
              </a:rPr>
              <a:t>Reflektieren</a:t>
            </a:r>
            <a:r>
              <a:rPr lang="de-DE" altLang="de-DE" sz="2000" dirty="0">
                <a:cs typeface="Verdana" panose="020B0604030504040204" pitchFamily="34" charset="0"/>
              </a:rPr>
              <a:t> der Zielerreichung (Soll-Ist-Vergleich mit dem Betreuer/ Mentor)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2000" b="1" dirty="0">
                <a:cs typeface="Verdana" panose="020B0604030504040204" pitchFamily="34" charset="0"/>
              </a:rPr>
              <a:t>Eindrücke/ Fazit</a:t>
            </a:r>
            <a:r>
              <a:rPr lang="de-DE" altLang="de-DE" sz="2000" dirty="0">
                <a:cs typeface="Verdana" panose="020B0604030504040204" pitchFamily="34" charset="0"/>
              </a:rPr>
              <a:t> formulieren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2000" dirty="0">
                <a:cs typeface="Verdana" panose="020B0604030504040204" pitchFamily="34" charset="0"/>
              </a:rPr>
              <a:t>Abschlussbericht über Lernerfahrungen anfertigen 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2000" dirty="0">
                <a:cs typeface="Verdana" panose="020B0604030504040204" pitchFamily="34" charset="0"/>
              </a:rPr>
              <a:t>Examen + </a:t>
            </a:r>
            <a:r>
              <a:rPr lang="de-DE" altLang="de-DE" sz="2000" b="1" dirty="0">
                <a:cs typeface="Verdana" panose="020B0604030504040204" pitchFamily="34" charset="0"/>
              </a:rPr>
              <a:t>Präsentation</a:t>
            </a:r>
          </a:p>
          <a:p>
            <a:pPr lvl="1" eaLnBrk="1" hangingPunct="1">
              <a:lnSpc>
                <a:spcPct val="90000"/>
              </a:lnSpc>
            </a:pPr>
            <a:endParaRPr lang="de-DE" altLang="de-DE" sz="2000" u="sng" dirty="0">
              <a:cs typeface="Verdana" panose="020B060403050404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de-DE" altLang="de-DE" sz="2000" u="sng" dirty="0">
              <a:cs typeface="Verdana" panose="020B060403050404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de-DE" altLang="de-DE" sz="2000" dirty="0">
              <a:cs typeface="Verdana" panose="020B060403050404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de-DE" altLang="de-DE" sz="2000" dirty="0">
              <a:cs typeface="Verdana" panose="020B060403050404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C602F24-1217-571A-14B4-8ABE247021C6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85FEB53-A0BC-4F51-8905-E45625E5B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3113" y="549275"/>
            <a:ext cx="7696200" cy="1143000"/>
          </a:xfrm>
        </p:spPr>
        <p:txBody>
          <a:bodyPr/>
          <a:lstStyle/>
          <a:p>
            <a:pPr eaLnBrk="1" hangingPunct="1"/>
            <a:r>
              <a:rPr lang="de-DE" altLang="de-DE" sz="3200" dirty="0"/>
              <a:t>Erasmus+ Was muss ich jetzt tun? </a:t>
            </a:r>
            <a:endParaRPr lang="de-DE" altLang="de-DE" dirty="0">
              <a:cs typeface="Verdana" panose="020B0604030504040204" pitchFamily="34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1E92F0E-5C90-40D6-AF94-EABF3109C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3113" y="1981200"/>
            <a:ext cx="7696200" cy="3429000"/>
          </a:xfrm>
        </p:spPr>
        <p:txBody>
          <a:bodyPr/>
          <a:lstStyle/>
          <a:p>
            <a:pPr marL="0" lvl="1" indent="0" eaLnBrk="1" hangingPunct="1">
              <a:lnSpc>
                <a:spcPct val="90000"/>
              </a:lnSpc>
              <a:buClr>
                <a:schemeClr val="bg2"/>
              </a:buClr>
              <a:buSzPct val="70000"/>
              <a:buFontTx/>
              <a:buNone/>
              <a:defRPr/>
            </a:pPr>
            <a:r>
              <a:rPr lang="de-DE" altLang="de-DE" sz="2000" b="1" dirty="0">
                <a:cs typeface="+mn-cs"/>
              </a:rPr>
              <a:t>Nach Rückkehr</a:t>
            </a:r>
          </a:p>
          <a:p>
            <a:pPr marL="0" lvl="1" indent="0" eaLnBrk="1" hangingPunct="1">
              <a:lnSpc>
                <a:spcPct val="90000"/>
              </a:lnSpc>
              <a:buClr>
                <a:schemeClr val="bg2"/>
              </a:buClr>
              <a:buSzPct val="70000"/>
              <a:buFontTx/>
              <a:buNone/>
              <a:defRPr/>
            </a:pPr>
            <a:endParaRPr lang="de-DE" altLang="de-DE" sz="2000" b="1" dirty="0"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000" dirty="0"/>
              <a:t>Feedback geben (</a:t>
            </a:r>
            <a:r>
              <a:rPr lang="de-DE" altLang="de-DE" sz="2000" b="1" dirty="0"/>
              <a:t>TN-Bericht online/ EU-Survey</a:t>
            </a:r>
            <a:r>
              <a:rPr lang="de-DE" altLang="de-DE" sz="2000" dirty="0"/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altLang="de-DE" sz="2000" b="1" dirty="0"/>
              <a:t>2. Sprachtest </a:t>
            </a:r>
            <a:r>
              <a:rPr lang="de-DE" altLang="de-DE" sz="2000" dirty="0"/>
              <a:t>absolvieren</a:t>
            </a:r>
            <a:r>
              <a:rPr lang="de-DE" altLang="de-DE" sz="2000" b="1" dirty="0"/>
              <a:t> </a:t>
            </a:r>
            <a:r>
              <a:rPr lang="de-DE" altLang="de-DE" sz="2000" dirty="0"/>
              <a:t>(OLS)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000" b="1" dirty="0"/>
              <a:t>Abschlussbericht</a:t>
            </a:r>
            <a:r>
              <a:rPr lang="de-DE" sz="2000" dirty="0"/>
              <a:t> für die Homepage der Schule oder Blog schreiben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000" b="1" dirty="0"/>
              <a:t>Lernergebnisse präsentieren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000" b="1" dirty="0"/>
              <a:t>Veranstaltungen zur Anerkennung der Lernleistungen (</a:t>
            </a:r>
            <a:r>
              <a:rPr lang="de-DE" sz="2000" dirty="0"/>
              <a:t>Europass-Verleihung</a:t>
            </a:r>
            <a:r>
              <a:rPr lang="de-DE" sz="2000" b="1" dirty="0"/>
              <a:t>)</a:t>
            </a:r>
            <a:endParaRPr lang="de-DE" altLang="de-D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de-DE" altLang="de-D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de-DE" altLang="de-DE" sz="20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AE65E9D-4010-C5FF-7897-2827AD78C7C7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54CF1EE-2E39-460A-BBFC-C082E74E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548867"/>
            <a:ext cx="8142514" cy="1143000"/>
          </a:xfrm>
        </p:spPr>
        <p:txBody>
          <a:bodyPr/>
          <a:lstStyle/>
          <a:p>
            <a:pPr algn="ctr"/>
            <a:br>
              <a:rPr lang="de-DE" sz="2400" dirty="0"/>
            </a:br>
            <a:r>
              <a:rPr lang="de-DE" sz="2400" b="1" dirty="0">
                <a:latin typeface="Verdana"/>
                <a:ea typeface="Verdana"/>
                <a:cs typeface="Calibri"/>
              </a:rPr>
              <a:t>Lernexpedition Erasmus+ </a:t>
            </a:r>
            <a:endParaRPr lang="de-DE" sz="2400" dirty="0">
              <a:latin typeface="Verdana"/>
              <a:ea typeface="Verdana"/>
              <a:cs typeface="Calibri"/>
            </a:endParaRPr>
          </a:p>
        </p:txBody>
      </p:sp>
      <p:sp>
        <p:nvSpPr>
          <p:cNvPr id="40" name="Rectangle 73">
            <a:extLst>
              <a:ext uri="{FF2B5EF4-FFF2-40B4-BE49-F238E27FC236}">
                <a16:creationId xmlns:a16="http://schemas.microsoft.com/office/drawing/2014/main" id="{B6285BA9-4ABA-4239-881A-5E05F79D6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511" y="2542672"/>
            <a:ext cx="7679575" cy="2502961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285750" indent="-28575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b="1" i="1" dirty="0">
                <a:solidFill>
                  <a:srgbClr val="0070C0"/>
                </a:solidFill>
              </a:rPr>
              <a:t>Benefits</a:t>
            </a:r>
            <a:endParaRPr lang="de-DE" altLang="de-DE" i="1" dirty="0">
              <a:solidFill>
                <a:srgbClr val="0070C0"/>
              </a:solidFill>
              <a:latin typeface="+mn-lt"/>
            </a:endParaRPr>
          </a:p>
          <a:p>
            <a:pPr marL="285750" indent="-28575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b="1" i="1" dirty="0">
                <a:solidFill>
                  <a:srgbClr val="0070C0"/>
                </a:solidFill>
                <a:latin typeface="+mn-lt"/>
              </a:rPr>
              <a:t>Rechtliche Rahmenbedingungen</a:t>
            </a:r>
            <a:endParaRPr lang="de-DE" altLang="de-DE" i="1" dirty="0">
              <a:solidFill>
                <a:srgbClr val="0070C0"/>
              </a:solidFill>
              <a:latin typeface="+mn-lt"/>
            </a:endParaRPr>
          </a:p>
          <a:p>
            <a:pPr marL="285750" indent="-28575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b="1" i="1" dirty="0">
                <a:solidFill>
                  <a:srgbClr val="0070C0"/>
                </a:solidFill>
              </a:rPr>
              <a:t>Budget</a:t>
            </a:r>
            <a:endParaRPr lang="de-DE" altLang="de-DE" i="1" dirty="0">
              <a:solidFill>
                <a:srgbClr val="0070C0"/>
              </a:solidFill>
            </a:endParaRPr>
          </a:p>
          <a:p>
            <a:pPr marL="285750" indent="-28575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b="1" i="1" dirty="0">
                <a:solidFill>
                  <a:srgbClr val="0070C0"/>
                </a:solidFill>
                <a:latin typeface="+mn-lt"/>
              </a:rPr>
              <a:t>Teilnahme Voraussetzungen</a:t>
            </a:r>
            <a:endParaRPr lang="de-DE" altLang="de-DE" i="1" dirty="0">
              <a:solidFill>
                <a:srgbClr val="0070C0"/>
              </a:solidFill>
              <a:latin typeface="+mn-lt"/>
            </a:endParaRPr>
          </a:p>
          <a:p>
            <a:pPr marL="285750" indent="-28575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b="1" i="1" dirty="0">
                <a:solidFill>
                  <a:srgbClr val="0070C0"/>
                </a:solidFill>
                <a:latin typeface="+mn-lt"/>
              </a:rPr>
              <a:t>Next </a:t>
            </a:r>
            <a:r>
              <a:rPr lang="de-DE" altLang="de-DE" b="1" i="1" dirty="0" err="1">
                <a:solidFill>
                  <a:srgbClr val="0070C0"/>
                </a:solidFill>
                <a:latin typeface="+mn-lt"/>
              </a:rPr>
              <a:t>steps</a:t>
            </a:r>
            <a:endParaRPr lang="de-DE" altLang="de-DE" i="1" dirty="0">
              <a:solidFill>
                <a:srgbClr val="0070C0"/>
              </a:solidFill>
              <a:latin typeface="+mn-lt"/>
            </a:endParaRPr>
          </a:p>
          <a:p>
            <a:pPr marL="285750" indent="-28575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b="1" i="1" dirty="0">
                <a:solidFill>
                  <a:srgbClr val="0070C0"/>
                </a:solidFill>
              </a:rPr>
              <a:t>Dokumentation</a:t>
            </a:r>
            <a:r>
              <a:rPr lang="de-DE" altLang="de-DE" i="1" dirty="0">
                <a:solidFill>
                  <a:srgbClr val="0070C0"/>
                </a:solidFill>
              </a:rPr>
              <a:t> + </a:t>
            </a:r>
            <a:r>
              <a:rPr lang="de-DE" altLang="de-DE" b="1" i="1" dirty="0">
                <a:solidFill>
                  <a:srgbClr val="0070C0"/>
                </a:solidFill>
                <a:latin typeface="+mn-lt"/>
              </a:rPr>
              <a:t>Erfahrungen</a:t>
            </a:r>
            <a:r>
              <a:rPr lang="de-DE" altLang="de-DE" i="1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 marL="285750" indent="-28575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i="1" dirty="0" err="1">
                <a:solidFill>
                  <a:srgbClr val="0070C0"/>
                </a:solidFill>
                <a:latin typeface="+mn-lt"/>
              </a:rPr>
              <a:t>Go.Learn.</a:t>
            </a:r>
            <a:r>
              <a:rPr lang="de-DE" altLang="de-DE" b="1" i="1" dirty="0" err="1">
                <a:solidFill>
                  <a:srgbClr val="0070C0"/>
                </a:solidFill>
                <a:latin typeface="+mn-lt"/>
              </a:rPr>
              <a:t>Share</a:t>
            </a:r>
            <a:r>
              <a:rPr lang="de-DE" altLang="de-DE" i="1" dirty="0">
                <a:solidFill>
                  <a:srgbClr val="0070C0"/>
                </a:solidFill>
              </a:rPr>
              <a:t>! </a:t>
            </a:r>
            <a:endParaRPr lang="de-DE" altLang="de-DE" i="1" dirty="0">
              <a:solidFill>
                <a:srgbClr val="0070C0"/>
              </a:solidFill>
              <a:latin typeface="+mn-lt"/>
              <a:cs typeface="Arial"/>
            </a:endParaRPr>
          </a:p>
        </p:txBody>
      </p:sp>
      <p:sp>
        <p:nvSpPr>
          <p:cNvPr id="41" name="Rectangle 74">
            <a:extLst>
              <a:ext uri="{FF2B5EF4-FFF2-40B4-BE49-F238E27FC236}">
                <a16:creationId xmlns:a16="http://schemas.microsoft.com/office/drawing/2014/main" id="{7A90D1E9-B77A-44F5-B586-D0780D85F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896438"/>
            <a:ext cx="9144000" cy="0"/>
          </a:xfrm>
          <a:prstGeom prst="rect">
            <a:avLst/>
          </a:prstGeom>
          <a:solidFill>
            <a:srgbClr val="4472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23D34AA-DF0C-4B18-9F90-DF9BB32C9D98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E414C233-F5C7-D16A-5C9C-146C7B1BA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86" y="1828800"/>
            <a:ext cx="3646714" cy="43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36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070AD34E-45CA-4CF0-87AB-A6EC2D3B8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3113" y="549275"/>
            <a:ext cx="7696200" cy="1143000"/>
          </a:xfrm>
        </p:spPr>
        <p:txBody>
          <a:bodyPr/>
          <a:lstStyle/>
          <a:p>
            <a:pPr eaLnBrk="1" hangingPunct="1"/>
            <a:r>
              <a:rPr lang="de-DE" altLang="de-DE" sz="3200" dirty="0"/>
              <a:t>Erasmus+ </a:t>
            </a:r>
            <a:r>
              <a:rPr lang="de-DE" altLang="de-DE" dirty="0">
                <a:cs typeface="Verdana" panose="020B0604030504040204" pitchFamily="34" charset="0"/>
              </a:rPr>
              <a:t>Was bleibt?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46AB318-9D03-4C58-BCB3-915FB7362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77200" cy="39624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2000" b="1" dirty="0"/>
              <a:t>Europass – Mobilität </a:t>
            </a:r>
            <a:r>
              <a:rPr lang="de-DE" altLang="de-DE" sz="2000" dirty="0"/>
              <a:t>(hält erworbene Kompetenzen fest)</a:t>
            </a:r>
          </a:p>
          <a:p>
            <a:pPr eaLnBrk="1" hangingPunct="1">
              <a:defRPr/>
            </a:pPr>
            <a:r>
              <a:rPr lang="de-DE" altLang="de-DE" sz="2000" b="1" dirty="0"/>
              <a:t>Projektnote</a:t>
            </a:r>
            <a:r>
              <a:rPr lang="de-DE" altLang="de-DE" sz="2000" dirty="0"/>
              <a:t> auf dem Zeugnis (Absprache Fachlehrer)</a:t>
            </a:r>
          </a:p>
          <a:p>
            <a:pPr eaLnBrk="1" hangingPunct="1">
              <a:defRPr/>
            </a:pPr>
            <a:r>
              <a:rPr lang="de-DE" altLang="de-DE" sz="2000" b="1" dirty="0"/>
              <a:t>Teilnahme Zertifikat</a:t>
            </a:r>
            <a:r>
              <a:rPr lang="de-DE" altLang="de-DE" sz="2000" dirty="0"/>
              <a:t>/ Praktikumsbestätigung</a:t>
            </a:r>
          </a:p>
          <a:p>
            <a:pPr eaLnBrk="1" hangingPunct="1">
              <a:defRPr/>
            </a:pPr>
            <a:r>
              <a:rPr lang="de-DE" altLang="de-DE" sz="2000" b="1" dirty="0"/>
              <a:t>Sprachdiplome</a:t>
            </a:r>
            <a:endParaRPr lang="de-DE" altLang="de-DE" sz="20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de-DE" altLang="de-DE" sz="2000" dirty="0"/>
          </a:p>
          <a:p>
            <a:pPr eaLnBrk="1" hangingPunct="1">
              <a:defRPr/>
            </a:pPr>
            <a:endParaRPr lang="de-DE" sz="2000" b="1" dirty="0"/>
          </a:p>
          <a:p>
            <a:pPr lvl="1" algn="just" eaLnBrk="1" hangingPunct="1">
              <a:defRPr/>
            </a:pPr>
            <a:endParaRPr lang="de-DE" sz="1600" dirty="0">
              <a:ea typeface="+mn-ea"/>
              <a:cs typeface="+mn-cs"/>
            </a:endParaRPr>
          </a:p>
        </p:txBody>
      </p:sp>
      <p:pic>
        <p:nvPicPr>
          <p:cNvPr id="40964" name="Picture 5" descr="G:\OSZ LOTIS\chef\Projekt DE_10_LLP-LdV_282088 Touristik\Fotos Workshop 2011\SD532586.JPG">
            <a:extLst>
              <a:ext uri="{FF2B5EF4-FFF2-40B4-BE49-F238E27FC236}">
                <a16:creationId xmlns:a16="http://schemas.microsoft.com/office/drawing/2014/main" id="{72340EBD-AAE2-422C-83A7-5A5FBFB96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feld 4">
            <a:extLst>
              <a:ext uri="{FF2B5EF4-FFF2-40B4-BE49-F238E27FC236}">
                <a16:creationId xmlns:a16="http://schemas.microsoft.com/office/drawing/2014/main" id="{01BF7911-88EF-483E-97D3-1626E2BCB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5956300"/>
            <a:ext cx="2152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800"/>
              <a:t>Benalmádena - Foto: Blietschau</a:t>
            </a:r>
          </a:p>
        </p:txBody>
      </p:sp>
      <p:pic>
        <p:nvPicPr>
          <p:cNvPr id="40967" name="Picture 6" descr="Ausgefüllte Beispiele anschauen">
            <a:extLst>
              <a:ext uri="{FF2B5EF4-FFF2-40B4-BE49-F238E27FC236}">
                <a16:creationId xmlns:a16="http://schemas.microsoft.com/office/drawing/2014/main" id="{D4C376DB-1C0D-452B-95E5-755118276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28" y="3574209"/>
            <a:ext cx="3268579" cy="23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0749830-37EF-4246-B3E6-4D0B109EC1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28" r="539"/>
          <a:stretch/>
        </p:blipFill>
        <p:spPr>
          <a:xfrm>
            <a:off x="381000" y="3846962"/>
            <a:ext cx="2827978" cy="175487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3925B63-A707-1676-1C6B-C7D552BC4A80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>
            <a:extLst>
              <a:ext uri="{FF2B5EF4-FFF2-40B4-BE49-F238E27FC236}">
                <a16:creationId xmlns:a16="http://schemas.microsoft.com/office/drawing/2014/main" id="{EE63FA0F-4C9F-4BA4-B6E0-4E69D50A9C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714500"/>
            <a:ext cx="7696200" cy="3429000"/>
          </a:xfrm>
        </p:spPr>
        <p:txBody>
          <a:bodyPr/>
          <a:lstStyle/>
          <a:p>
            <a:pPr marL="0" indent="0" algn="just">
              <a:buNone/>
              <a:defRPr/>
            </a:pPr>
            <a:endParaRPr lang="de-DE" sz="1600" i="1" dirty="0"/>
          </a:p>
          <a:p>
            <a:pPr marL="0" indent="0" algn="just">
              <a:buNone/>
              <a:defRPr/>
            </a:pPr>
            <a:r>
              <a:rPr lang="de-DE" sz="1400" i="1" dirty="0"/>
              <a:t>Der Mehrwert ist für die Teilnehmenden anhand der </a:t>
            </a:r>
            <a:r>
              <a:rPr lang="de-DE" sz="1400" b="1" i="1" dirty="0"/>
              <a:t>sprachlich-fachlichen Kompetenzsteigerung </a:t>
            </a:r>
            <a:r>
              <a:rPr lang="de-DE" sz="1400" i="1" dirty="0"/>
              <a:t>gemäß des EQR messbar und anhand ihrer </a:t>
            </a:r>
            <a:r>
              <a:rPr lang="de-DE" sz="1400" b="1" i="1" dirty="0"/>
              <a:t>Persönlichkeitsentwicklung</a:t>
            </a:r>
            <a:r>
              <a:rPr lang="de-DE" sz="1400" i="1" dirty="0"/>
              <a:t> deutlich sichtbar. </a:t>
            </a:r>
          </a:p>
          <a:p>
            <a:pPr marL="0" indent="0" algn="just">
              <a:buNone/>
              <a:defRPr/>
            </a:pPr>
            <a:endParaRPr lang="de-DE" sz="1400" i="1" dirty="0"/>
          </a:p>
          <a:p>
            <a:pPr marL="0" indent="0" algn="just">
              <a:buNone/>
              <a:defRPr/>
            </a:pPr>
            <a:r>
              <a:rPr lang="de-DE" sz="1400" i="1" dirty="0"/>
              <a:t>Der </a:t>
            </a:r>
            <a:r>
              <a:rPr lang="de-DE" sz="1400" b="1" i="1" dirty="0"/>
              <a:t>authentische Praktikumsplatz in Unternehmen </a:t>
            </a:r>
            <a:r>
              <a:rPr lang="de-DE" sz="1400" i="1" dirty="0"/>
              <a:t>wurde sehr geschätzt. Hier wird </a:t>
            </a:r>
            <a:r>
              <a:rPr lang="de-DE" sz="1400" b="1" i="1" dirty="0"/>
              <a:t>ein neuer zukunftsfähiger Weg </a:t>
            </a:r>
            <a:r>
              <a:rPr lang="de-DE" sz="1400" i="1" dirty="0"/>
              <a:t>für die Teilnehmenden eröffnet.  </a:t>
            </a:r>
          </a:p>
          <a:p>
            <a:pPr marL="0" indent="0" algn="just">
              <a:buNone/>
              <a:defRPr/>
            </a:pPr>
            <a:endParaRPr lang="de-DE" sz="1400" i="1" dirty="0"/>
          </a:p>
          <a:p>
            <a:pPr marL="0" indent="0" algn="just">
              <a:buNone/>
              <a:defRPr/>
            </a:pPr>
            <a:r>
              <a:rPr lang="de-DE" sz="1400" i="1" dirty="0"/>
              <a:t>Die </a:t>
            </a:r>
            <a:r>
              <a:rPr lang="de-DE" sz="1400" b="1" i="1" dirty="0"/>
              <a:t>Attraktivität der Ausbildung </a:t>
            </a:r>
            <a:r>
              <a:rPr lang="de-DE" sz="1400" i="1" dirty="0"/>
              <a:t>wird auch durch die </a:t>
            </a:r>
            <a:r>
              <a:rPr lang="de-DE" sz="1400" b="1" i="1" dirty="0"/>
              <a:t>Vergabe des Europasses im feierlich-öffentlichen Rahmen </a:t>
            </a:r>
            <a:r>
              <a:rPr lang="de-DE" sz="1400" i="1" dirty="0"/>
              <a:t>gestärkt.  </a:t>
            </a:r>
          </a:p>
          <a:p>
            <a:pPr marL="0" indent="0" algn="just">
              <a:buNone/>
              <a:defRPr/>
            </a:pPr>
            <a:endParaRPr lang="de-DE" sz="1400" i="1" dirty="0"/>
          </a:p>
          <a:p>
            <a:pPr marL="0" indent="0" algn="just">
              <a:buNone/>
              <a:defRPr/>
            </a:pPr>
            <a:r>
              <a:rPr lang="de-DE" sz="1400" i="1" dirty="0"/>
              <a:t>Die </a:t>
            </a:r>
            <a:r>
              <a:rPr lang="de-DE" sz="1400" b="1" i="1" dirty="0"/>
              <a:t>Evaluierungsergebnisse</a:t>
            </a:r>
            <a:r>
              <a:rPr lang="de-DE" sz="1400" i="1" dirty="0"/>
              <a:t> fließen in die </a:t>
            </a:r>
            <a:r>
              <a:rPr lang="de-DE" sz="1400" b="1" i="1" dirty="0"/>
              <a:t>Praxis</a:t>
            </a:r>
            <a:r>
              <a:rPr lang="de-DE" sz="1400" i="1" dirty="0"/>
              <a:t> ein.  </a:t>
            </a:r>
          </a:p>
          <a:p>
            <a:pPr marL="0" indent="0" algn="just">
              <a:buNone/>
              <a:defRPr/>
            </a:pPr>
            <a:endParaRPr lang="de-DE" sz="1400" i="1" dirty="0"/>
          </a:p>
          <a:p>
            <a:pPr marL="0" indent="0" algn="just">
              <a:buNone/>
              <a:defRPr/>
            </a:pPr>
            <a:r>
              <a:rPr lang="de-DE" sz="1400" i="1" dirty="0"/>
              <a:t>Vielen Dank für Ihr Engagement im Rahmen des Programms Erasmus+.</a:t>
            </a:r>
            <a:endParaRPr lang="de-DE" altLang="de-DE" sz="1400" dirty="0"/>
          </a:p>
        </p:txBody>
      </p:sp>
      <p:sp>
        <p:nvSpPr>
          <p:cNvPr id="47109" name="Rectangle 2">
            <a:extLst>
              <a:ext uri="{FF2B5EF4-FFF2-40B4-BE49-F238E27FC236}">
                <a16:creationId xmlns:a16="http://schemas.microsoft.com/office/drawing/2014/main" id="{725507FC-C665-448B-B24F-B590C8F074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1295400"/>
          </a:xfrm>
        </p:spPr>
        <p:txBody>
          <a:bodyPr/>
          <a:lstStyle/>
          <a:p>
            <a:pPr algn="ctr" eaLnBrk="1" hangingPunct="1"/>
            <a:r>
              <a:rPr lang="de-DE" altLang="de-DE" sz="2800" dirty="0"/>
              <a:t>Erasmus+ </a:t>
            </a:r>
            <a:r>
              <a:rPr lang="de-DE" altLang="de-DE" sz="3100" dirty="0">
                <a:cs typeface="Verdana" panose="020B0604030504040204" pitchFamily="34" charset="0"/>
              </a:rPr>
              <a:t>Qualitätsurteil </a:t>
            </a:r>
            <a:r>
              <a:rPr lang="de-DE" altLang="de-DE" sz="3100" dirty="0" err="1">
                <a:cs typeface="Verdana" panose="020B0604030504040204" pitchFamily="34" charset="0"/>
              </a:rPr>
              <a:t>NaBiBB</a:t>
            </a:r>
            <a:endParaRPr lang="de-DE" altLang="de-DE" sz="3100" dirty="0">
              <a:cs typeface="Verdana" panose="020B060403050404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E01061C-A144-1983-D895-C547D3405F7E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 2">
            <a:extLst>
              <a:ext uri="{FF2B5EF4-FFF2-40B4-BE49-F238E27FC236}">
                <a16:creationId xmlns:a16="http://schemas.microsoft.com/office/drawing/2014/main" id="{BC9E5FC1-D9F9-477A-B0E2-3047AC475E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6928" y="3015630"/>
            <a:ext cx="5796219" cy="2519463"/>
          </a:xfrm>
        </p:spPr>
        <p:txBody>
          <a:bodyPr>
            <a:normAutofit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de-DE" sz="2000" dirty="0"/>
              <a:t>harte Arbeit</a:t>
            </a:r>
          </a:p>
          <a:p>
            <a:pPr lvl="0">
              <a:buSzPct val="45000"/>
              <a:buFont typeface="StarSymbol"/>
              <a:buChar char="●"/>
            </a:pPr>
            <a:r>
              <a:rPr lang="de-DE" sz="2000" dirty="0"/>
              <a:t>viel Spaß </a:t>
            </a:r>
            <a:br>
              <a:rPr lang="de-DE" sz="2000" dirty="0"/>
            </a:br>
            <a:r>
              <a:rPr lang="de-DE" sz="2000" dirty="0"/>
              <a:t>(Lernen kann auch Spaß machen!)</a:t>
            </a:r>
          </a:p>
          <a:p>
            <a:pPr lvl="0">
              <a:lnSpc>
                <a:spcPct val="150000"/>
              </a:lnSpc>
              <a:buSzPct val="45000"/>
              <a:buFont typeface="StarSymbol"/>
              <a:buChar char="●"/>
            </a:pPr>
            <a:r>
              <a:rPr lang="de-DE" sz="2000" dirty="0"/>
              <a:t>Viel gelernt, aber: </a:t>
            </a:r>
            <a:br>
              <a:rPr lang="de-DE" sz="2000" dirty="0"/>
            </a:br>
            <a:r>
              <a:rPr lang="de-DE" sz="2000" dirty="0"/>
              <a:t>Gelerntes muss nachbereitet werden</a:t>
            </a:r>
          </a:p>
          <a:p>
            <a:pPr lvl="0">
              <a:buSzPct val="45000"/>
              <a:buFont typeface="StarSymbol"/>
              <a:buChar char="●"/>
            </a:pPr>
            <a:r>
              <a:rPr lang="de-DE" sz="2000" dirty="0"/>
              <a:t>Beruflich: Spanische E-Mails im Büro</a:t>
            </a:r>
          </a:p>
          <a:p>
            <a:pPr lvl="0">
              <a:buSzPct val="45000"/>
              <a:buFont typeface="StarSymbol"/>
              <a:buChar char="●"/>
            </a:pPr>
            <a:endParaRPr lang="de-DE" sz="2000" dirty="0"/>
          </a:p>
        </p:txBody>
      </p:sp>
      <p:pic>
        <p:nvPicPr>
          <p:cNvPr id="9" name="Picture 4" descr="Colegio Maravillas – Spanisch-Sprachschule">
            <a:extLst>
              <a:ext uri="{FF2B5EF4-FFF2-40B4-BE49-F238E27FC236}">
                <a16:creationId xmlns:a16="http://schemas.microsoft.com/office/drawing/2014/main" id="{E726D949-B2DE-49FD-8EF3-39D779261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2400878"/>
            <a:ext cx="1437741" cy="42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FC6846A-03F4-4E82-80A1-E56F990B771B}"/>
              </a:ext>
            </a:extLst>
          </p:cNvPr>
          <p:cNvSpPr txBox="1">
            <a:spLocks/>
          </p:cNvSpPr>
          <p:nvPr/>
        </p:nvSpPr>
        <p:spPr>
          <a:xfrm>
            <a:off x="685800" y="1172905"/>
            <a:ext cx="829761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1" hangingPunct="1">
              <a:defRPr sz="3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>
              <a:defRPr sz="3300">
                <a:solidFill>
                  <a:schemeClr val="tx2"/>
                </a:solidFill>
                <a:latin typeface="Arial Black" pitchFamily="34" charset="0"/>
              </a:defRPr>
            </a:lvl2pPr>
            <a:lvl3pPr>
              <a:defRPr sz="3300">
                <a:solidFill>
                  <a:schemeClr val="tx2"/>
                </a:solidFill>
                <a:latin typeface="Arial Black" pitchFamily="34" charset="0"/>
              </a:defRPr>
            </a:lvl3pPr>
            <a:lvl4pPr>
              <a:defRPr sz="3300">
                <a:solidFill>
                  <a:schemeClr val="tx2"/>
                </a:solidFill>
                <a:latin typeface="Arial Black" pitchFamily="34" charset="0"/>
              </a:defRPr>
            </a:lvl4pPr>
            <a:lvl5pPr>
              <a:defRPr sz="3300">
                <a:solidFill>
                  <a:schemeClr val="tx2"/>
                </a:solidFill>
                <a:latin typeface="Arial Black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de-DE" altLang="de-DE" dirty="0"/>
              <a:t>Erasmus+ Me </a:t>
            </a:r>
            <a:r>
              <a:rPr lang="de-DE" altLang="de-DE" dirty="0" err="1"/>
              <a:t>too</a:t>
            </a:r>
            <a:r>
              <a:rPr lang="de-DE" altLang="de-DE" dirty="0"/>
              <a:t>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C1AA12-BD47-448F-9251-CCCF3343C4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225"/>
          <a:stretch/>
        </p:blipFill>
        <p:spPr>
          <a:xfrm>
            <a:off x="6200015" y="2347964"/>
            <a:ext cx="2542253" cy="124767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1ACB722-A96A-45ED-B9F9-F33EC10B5F86}"/>
              </a:ext>
            </a:extLst>
          </p:cNvPr>
          <p:cNvSpPr txBox="1"/>
          <p:nvPr/>
        </p:nvSpPr>
        <p:spPr>
          <a:xfrm>
            <a:off x="6373147" y="3675728"/>
            <a:ext cx="25422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000000"/>
                </a:solidFill>
              </a:rPr>
              <a:t>Daniel K. </a:t>
            </a:r>
            <a:br>
              <a:rPr lang="de-DE" sz="1100" b="1" dirty="0">
                <a:solidFill>
                  <a:srgbClr val="000000"/>
                </a:solidFill>
              </a:rPr>
            </a:br>
            <a:r>
              <a:rPr lang="de-DE" sz="1100" dirty="0"/>
              <a:t>Kaufmann für Tourismus und Freizeit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11529A6-2533-4817-9D06-17CD70A27FF6}"/>
              </a:ext>
            </a:extLst>
          </p:cNvPr>
          <p:cNvSpPr/>
          <p:nvPr/>
        </p:nvSpPr>
        <p:spPr>
          <a:xfrm>
            <a:off x="685800" y="1852767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45000"/>
            </a:pPr>
            <a:r>
              <a:rPr lang="de-DE" sz="2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Tourismus-Workshop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EBFFA05-F2D5-4615-94D1-4DEA0ABF5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386" y="889674"/>
            <a:ext cx="1121761" cy="74377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5565189-D5CA-7301-7736-1BA39D832C40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26605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42274C2-793D-4E30-B236-67258FDDD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59" y="1752600"/>
            <a:ext cx="7338241" cy="4038600"/>
          </a:xfrm>
        </p:spPr>
        <p:txBody>
          <a:bodyPr vert="horz" lIns="68580" tIns="34290" rIns="68580" bIns="34290" rtlCol="0">
            <a:noAutofit/>
          </a:bodyPr>
          <a:lstStyle/>
          <a:p>
            <a:pPr marL="0" indent="0" eaLnBrk="1" hangingPunct="1">
              <a:spcBef>
                <a:spcPts val="1000"/>
              </a:spcBef>
              <a:buClr>
                <a:srgbClr val="FFCC99"/>
              </a:buClr>
              <a:buSzPct val="45000"/>
              <a:buNone/>
            </a:pPr>
            <a:r>
              <a:rPr lang="de-DE" sz="2800" b="1" kern="1200" dirty="0">
                <a:cs typeface="+mn-cs"/>
              </a:rPr>
              <a:t>Tourismus-Workshop + Praktikum</a:t>
            </a:r>
          </a:p>
          <a:p>
            <a:pPr marL="285750" indent="-285750">
              <a:spcBef>
                <a:spcPct val="0"/>
              </a:spcBef>
              <a:buClr>
                <a:srgbClr val="FFCC99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1800" kern="1200" dirty="0" err="1">
                <a:cs typeface="+mn-cs"/>
              </a:rPr>
              <a:t>Wundervolle</a:t>
            </a:r>
            <a:r>
              <a:rPr lang="en-US" sz="1800" kern="1200" dirty="0">
                <a:cs typeface="+mn-cs"/>
              </a:rPr>
              <a:t> Lehrer, </a:t>
            </a:r>
            <a:r>
              <a:rPr lang="en-US" sz="1800" kern="1200" dirty="0" err="1">
                <a:cs typeface="+mn-cs"/>
              </a:rPr>
              <a:t>interessanter</a:t>
            </a:r>
            <a:r>
              <a:rPr lang="en-US" sz="1800" kern="1200" dirty="0">
                <a:cs typeface="+mn-cs"/>
              </a:rPr>
              <a:t> </a:t>
            </a:r>
            <a:r>
              <a:rPr lang="en-US" sz="1800" kern="1200" dirty="0" err="1">
                <a:cs typeface="+mn-cs"/>
              </a:rPr>
              <a:t>Unterricht</a:t>
            </a:r>
            <a:r>
              <a:rPr lang="en-US" sz="1800" kern="1200" dirty="0">
                <a:cs typeface="+mn-cs"/>
              </a:rPr>
              <a:t>, </a:t>
            </a:r>
            <a:r>
              <a:rPr lang="en-US" sz="1800" kern="1200" dirty="0" err="1">
                <a:cs typeface="+mn-cs"/>
              </a:rPr>
              <a:t>Rundreise</a:t>
            </a:r>
            <a:r>
              <a:rPr lang="en-US" sz="1800" kern="1200" dirty="0">
                <a:cs typeface="+mn-cs"/>
              </a:rPr>
              <a:t> &amp; </a:t>
            </a:r>
            <a:r>
              <a:rPr lang="en-US" sz="1800" kern="1200" dirty="0" err="1">
                <a:cs typeface="+mn-cs"/>
              </a:rPr>
              <a:t>Expertenvorträge</a:t>
            </a:r>
            <a:r>
              <a:rPr lang="en-US" sz="1800" kern="1200" dirty="0">
                <a:cs typeface="+mn-cs"/>
              </a:rPr>
              <a:t>, </a:t>
            </a:r>
            <a:r>
              <a:rPr lang="en-US" sz="1800" kern="1200" dirty="0" err="1">
                <a:cs typeface="+mn-cs"/>
              </a:rPr>
              <a:t>Stadtführung</a:t>
            </a:r>
            <a:r>
              <a:rPr lang="en-US" sz="1800" kern="1200" dirty="0">
                <a:cs typeface="+mn-cs"/>
              </a:rPr>
              <a:t>, </a:t>
            </a:r>
            <a:r>
              <a:rPr lang="en-US" sz="1800" kern="1200" dirty="0" err="1">
                <a:cs typeface="+mn-cs"/>
              </a:rPr>
              <a:t>Präsentationen</a:t>
            </a:r>
            <a:r>
              <a:rPr lang="en-US" sz="1800" kern="1200" dirty="0">
                <a:cs typeface="+mn-cs"/>
              </a:rPr>
              <a:t>, </a:t>
            </a:r>
            <a:endParaRPr lang="en-US" sz="2000" kern="1200" dirty="0">
              <a:cs typeface="+mn-cs"/>
            </a:endParaRPr>
          </a:p>
          <a:p>
            <a:pPr marL="285750" indent="-285750">
              <a:spcBef>
                <a:spcPct val="0"/>
              </a:spcBef>
              <a:buClr>
                <a:srgbClr val="FFCC99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cs typeface="+mn-cs"/>
              </a:rPr>
              <a:t>Orte</a:t>
            </a:r>
            <a:r>
              <a:rPr lang="en-US" sz="2000" b="1" kern="1200" dirty="0">
                <a:cs typeface="+mn-cs"/>
              </a:rPr>
              <a:t> in </a:t>
            </a:r>
            <a:r>
              <a:rPr lang="en-US" sz="2000" b="1" kern="1200" dirty="0" err="1">
                <a:cs typeface="+mn-cs"/>
              </a:rPr>
              <a:t>Andalusien</a:t>
            </a:r>
            <a:r>
              <a:rPr lang="en-US" sz="2000" b="1" kern="1200" dirty="0">
                <a:cs typeface="+mn-cs"/>
              </a:rPr>
              <a:t> </a:t>
            </a:r>
            <a:r>
              <a:rPr lang="en-US" sz="2000" b="1" kern="1200" dirty="0" err="1"/>
              <a:t>kennengelernt</a:t>
            </a:r>
            <a:r>
              <a:rPr lang="en-US" sz="2000" b="1" kern="1200" dirty="0">
                <a:cs typeface="+mn-cs"/>
              </a:rPr>
              <a:t> </a:t>
            </a:r>
            <a:r>
              <a:rPr lang="en-US" sz="1800" kern="1200" dirty="0">
                <a:cs typeface="+mn-cs"/>
              </a:rPr>
              <a:t>Malaga, Mijas, Torremolinos, Fuengirola, Granada, Sevilla, Marbella</a:t>
            </a:r>
          </a:p>
          <a:p>
            <a:pPr marL="285750" indent="-285750">
              <a:spcBef>
                <a:spcPct val="0"/>
              </a:spcBef>
              <a:buClr>
                <a:srgbClr val="FFCC99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cs typeface="+mn-cs"/>
              </a:rPr>
              <a:t>Tourimusverband</a:t>
            </a:r>
            <a:r>
              <a:rPr lang="en-US" sz="2000" kern="1200" dirty="0">
                <a:cs typeface="+mn-cs"/>
              </a:rPr>
              <a:t> Costa del Sol + </a:t>
            </a:r>
            <a:r>
              <a:rPr lang="en-US" sz="2000" b="1" kern="1200" dirty="0">
                <a:cs typeface="+mn-cs"/>
              </a:rPr>
              <a:t>Hotel</a:t>
            </a:r>
            <a:r>
              <a:rPr lang="en-US" sz="2000" kern="1200" dirty="0">
                <a:cs typeface="+mn-cs"/>
              </a:rPr>
              <a:t> </a:t>
            </a:r>
            <a:r>
              <a:rPr lang="en-US" sz="2000" kern="1200" dirty="0" err="1">
                <a:cs typeface="+mn-cs"/>
              </a:rPr>
              <a:t>Sercotel</a:t>
            </a:r>
            <a:r>
              <a:rPr lang="en-US" sz="2000" kern="1200" dirty="0">
                <a:cs typeface="+mn-cs"/>
              </a:rPr>
              <a:t> </a:t>
            </a:r>
          </a:p>
          <a:p>
            <a:pPr marL="285750" indent="-285750">
              <a:spcBef>
                <a:spcPct val="0"/>
              </a:spcBef>
              <a:buClr>
                <a:srgbClr val="FFCC99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cs typeface="+mn-cs"/>
              </a:rPr>
              <a:t>Praktikum</a:t>
            </a:r>
            <a:r>
              <a:rPr lang="en-US" sz="2000" kern="1200" dirty="0">
                <a:cs typeface="+mn-cs"/>
              </a:rPr>
              <a:t> </a:t>
            </a:r>
            <a:r>
              <a:rPr lang="en-US" sz="1800" kern="1200" dirty="0" err="1">
                <a:cs typeface="+mn-cs"/>
              </a:rPr>
              <a:t>im</a:t>
            </a:r>
            <a:r>
              <a:rPr lang="en-US" sz="1800" kern="1200" dirty="0">
                <a:cs typeface="+mn-cs"/>
              </a:rPr>
              <a:t> </a:t>
            </a:r>
            <a:r>
              <a:rPr lang="en-US" sz="1800" kern="1200" dirty="0" err="1">
                <a:cs typeface="+mn-cs"/>
              </a:rPr>
              <a:t>Marketingbereich</a:t>
            </a:r>
            <a:r>
              <a:rPr lang="en-US" sz="1800" kern="1200" dirty="0">
                <a:cs typeface="+mn-cs"/>
              </a:rPr>
              <a:t>, </a:t>
            </a:r>
            <a:r>
              <a:rPr lang="en-US" sz="1800" kern="1200" dirty="0" err="1">
                <a:cs typeface="+mn-cs"/>
              </a:rPr>
              <a:t>Kollegen</a:t>
            </a:r>
            <a:r>
              <a:rPr lang="en-US" sz="1800" kern="1200" dirty="0">
                <a:cs typeface="+mn-cs"/>
              </a:rPr>
              <a:t> </a:t>
            </a:r>
            <a:r>
              <a:rPr lang="en-US" sz="1800" kern="1200" dirty="0" err="1">
                <a:cs typeface="+mn-cs"/>
              </a:rPr>
              <a:t>sehr</a:t>
            </a:r>
            <a:r>
              <a:rPr lang="en-US" sz="1800" kern="1200" dirty="0">
                <a:cs typeface="+mn-cs"/>
              </a:rPr>
              <a:t> </a:t>
            </a:r>
            <a:r>
              <a:rPr lang="en-US" sz="1800" kern="1200" dirty="0" err="1">
                <a:cs typeface="+mn-cs"/>
              </a:rPr>
              <a:t>freundlich</a:t>
            </a:r>
            <a:r>
              <a:rPr lang="en-US" sz="1800" kern="1200" dirty="0">
                <a:cs typeface="+mn-cs"/>
              </a:rPr>
              <a:t> + </a:t>
            </a:r>
            <a:r>
              <a:rPr lang="en-US" sz="1800" kern="1200" dirty="0" err="1">
                <a:cs typeface="+mn-cs"/>
              </a:rPr>
              <a:t>hilfsbereit</a:t>
            </a:r>
            <a:endParaRPr lang="en-US" sz="1800" kern="1200" dirty="0">
              <a:cs typeface="+mn-cs"/>
            </a:endParaRPr>
          </a:p>
          <a:p>
            <a:pPr marL="285750" indent="-285750">
              <a:spcBef>
                <a:spcPct val="0"/>
              </a:spcBef>
              <a:buClr>
                <a:srgbClr val="FFCC99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000" kern="1200" dirty="0" err="1">
                <a:cs typeface="+mn-cs"/>
              </a:rPr>
              <a:t>Persönlich</a:t>
            </a:r>
            <a:r>
              <a:rPr lang="en-US" sz="2000" kern="1200" dirty="0">
                <a:cs typeface="+mn-cs"/>
              </a:rPr>
              <a:t>: </a:t>
            </a:r>
            <a:r>
              <a:rPr lang="en-US" sz="2000" kern="1200" dirty="0" err="1">
                <a:cs typeface="+mn-cs"/>
              </a:rPr>
              <a:t>Komfortzone</a:t>
            </a:r>
            <a:r>
              <a:rPr lang="en-US" sz="2000" kern="1200" dirty="0">
                <a:cs typeface="+mn-cs"/>
              </a:rPr>
              <a:t> </a:t>
            </a:r>
            <a:r>
              <a:rPr lang="en-US" sz="2000" kern="1200" dirty="0" err="1">
                <a:cs typeface="+mn-cs"/>
              </a:rPr>
              <a:t>verlassen</a:t>
            </a:r>
            <a:r>
              <a:rPr lang="en-US" sz="2000" kern="1200" dirty="0">
                <a:cs typeface="+mn-cs"/>
              </a:rPr>
              <a:t>, </a:t>
            </a:r>
            <a:r>
              <a:rPr lang="en-US" sz="2000" b="1" kern="1200" dirty="0" err="1">
                <a:cs typeface="+mn-cs"/>
              </a:rPr>
              <a:t>selbstsicherer</a:t>
            </a:r>
            <a:r>
              <a:rPr lang="en-US" sz="2000" kern="1200" dirty="0">
                <a:cs typeface="+mn-cs"/>
              </a:rPr>
              <a:t> </a:t>
            </a:r>
          </a:p>
          <a:p>
            <a:pPr marL="0" indent="0" eaLnBrk="1" hangingPunct="1">
              <a:spcBef>
                <a:spcPts val="1000"/>
              </a:spcBef>
              <a:buClr>
                <a:srgbClr val="FFCC99"/>
              </a:buClr>
              <a:buSzPct val="45000"/>
              <a:buFont typeface="Arial" panose="020B0604020202020204" pitchFamily="34" charset="0"/>
              <a:buNone/>
            </a:pPr>
            <a:endParaRPr lang="de-DE" sz="1800" b="1" kern="1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0D1CDC9-F6BB-461D-8047-8DF5703CD1E0}"/>
              </a:ext>
            </a:extLst>
          </p:cNvPr>
          <p:cNvSpPr txBox="1">
            <a:spLocks/>
          </p:cNvSpPr>
          <p:nvPr/>
        </p:nvSpPr>
        <p:spPr>
          <a:xfrm>
            <a:off x="685800" y="1190908"/>
            <a:ext cx="829761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1" hangingPunct="1">
              <a:defRPr sz="3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>
              <a:defRPr sz="3300">
                <a:solidFill>
                  <a:schemeClr val="tx2"/>
                </a:solidFill>
                <a:latin typeface="Arial Black" pitchFamily="34" charset="0"/>
              </a:defRPr>
            </a:lvl2pPr>
            <a:lvl3pPr>
              <a:defRPr sz="3300">
                <a:solidFill>
                  <a:schemeClr val="tx2"/>
                </a:solidFill>
                <a:latin typeface="Arial Black" pitchFamily="34" charset="0"/>
              </a:defRPr>
            </a:lvl3pPr>
            <a:lvl4pPr>
              <a:defRPr sz="3300">
                <a:solidFill>
                  <a:schemeClr val="tx2"/>
                </a:solidFill>
                <a:latin typeface="Arial Black" pitchFamily="34" charset="0"/>
              </a:defRPr>
            </a:lvl4pPr>
            <a:lvl5pPr>
              <a:defRPr sz="3300">
                <a:solidFill>
                  <a:schemeClr val="tx2"/>
                </a:solidFill>
                <a:latin typeface="Arial Black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de-DE" altLang="de-DE" dirty="0"/>
              <a:t>Erasmus+ Me </a:t>
            </a:r>
            <a:r>
              <a:rPr lang="de-DE" altLang="de-DE" dirty="0" err="1"/>
              <a:t>too</a:t>
            </a:r>
            <a:r>
              <a:rPr lang="de-DE" altLang="de-DE" dirty="0"/>
              <a:t>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8AE3E7-DD69-40C5-B343-CE5CBA7A7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264" y="1758534"/>
            <a:ext cx="1247136" cy="93045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B35714D-A85D-43C7-867E-3725D251D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730" y="4985415"/>
            <a:ext cx="3552070" cy="9749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0ADCB4E-FEF7-4EA9-A4C8-3ECCFAD39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59" y="4985414"/>
            <a:ext cx="2971800" cy="102556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3513F6A-8BFE-4350-AB23-99C5A1EBE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989" y="2955117"/>
            <a:ext cx="1247135" cy="234713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5BCC6CB-D0A1-4BAF-8860-B1E278995DBA}"/>
              </a:ext>
            </a:extLst>
          </p:cNvPr>
          <p:cNvSpPr txBox="1"/>
          <p:nvPr/>
        </p:nvSpPr>
        <p:spPr>
          <a:xfrm>
            <a:off x="405651" y="5824463"/>
            <a:ext cx="281940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>
                <a:latin typeface="Monotype Corsiva" charset="0"/>
                <a:ea typeface="Monotype Corsiva" charset="0"/>
                <a:cs typeface="Monotype Corsiva" charset="0"/>
              </a:rPr>
              <a:t> </a:t>
            </a:r>
          </a:p>
          <a:p>
            <a:pPr algn="ctr"/>
            <a:r>
              <a:rPr lang="de-DE" sz="800" dirty="0">
                <a:latin typeface="Monotype Corsiva" charset="0"/>
                <a:ea typeface="Monotype Corsiva" charset="0"/>
                <a:cs typeface="Monotype Corsiva" charset="0"/>
              </a:rPr>
              <a:t>Jennifer Rammelt + </a:t>
            </a:r>
            <a:r>
              <a:rPr lang="de-DE" sz="800" dirty="0" err="1">
                <a:latin typeface="Monotype Corsiva" charset="0"/>
                <a:ea typeface="Monotype Corsiva" charset="0"/>
                <a:cs typeface="Monotype Corsiva" charset="0"/>
              </a:rPr>
              <a:t>Armanda</a:t>
            </a:r>
            <a:r>
              <a:rPr lang="de-DE" sz="800" dirty="0">
                <a:latin typeface="Monotype Corsiva" charset="0"/>
                <a:ea typeface="Monotype Corsiva" charset="0"/>
                <a:cs typeface="Monotype Corsiva" charset="0"/>
              </a:rPr>
              <a:t> </a:t>
            </a:r>
            <a:r>
              <a:rPr lang="de-DE" sz="800" dirty="0" err="1">
                <a:latin typeface="Monotype Corsiva" charset="0"/>
                <a:ea typeface="Monotype Corsiva" charset="0"/>
                <a:cs typeface="Monotype Corsiva" charset="0"/>
              </a:rPr>
              <a:t>Brucaite</a:t>
            </a:r>
            <a:r>
              <a:rPr lang="de-DE" sz="800" dirty="0">
                <a:latin typeface="Monotype Corsiva" charset="0"/>
                <a:ea typeface="Monotype Corsiva" charset="0"/>
                <a:cs typeface="Monotype Corsiva" charset="0"/>
              </a:rPr>
              <a:t> </a:t>
            </a:r>
          </a:p>
          <a:p>
            <a:pPr algn="ctr"/>
            <a:r>
              <a:rPr lang="de-DE" sz="800" dirty="0"/>
              <a:t>Tourismuskauffrauen (Privat- und Geschäftsreisen)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F2B1AD-20FF-4DBC-8DAF-67ABDE5DFAD2}"/>
              </a:ext>
            </a:extLst>
          </p:cNvPr>
          <p:cNvSpPr/>
          <p:nvPr/>
        </p:nvSpPr>
        <p:spPr>
          <a:xfrm>
            <a:off x="3499473" y="5960393"/>
            <a:ext cx="1938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800" dirty="0">
                <a:latin typeface="Monotype Corsiva" charset="0"/>
              </a:rPr>
              <a:t>Hannes Weiser</a:t>
            </a:r>
          </a:p>
          <a:p>
            <a:pPr lvl="0" algn="ctr"/>
            <a:r>
              <a:rPr lang="de-DE" sz="800" dirty="0"/>
              <a:t>Kaufmann für Tourismus und Freizeit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309E3F7-11B3-410D-AED2-40B6A6BC1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112" y="895302"/>
            <a:ext cx="1121761" cy="74377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6F0DFF7-D235-7ED3-6E7A-2B79CE0DD6C4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31444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A76F9D-7E97-485E-901E-8DEE44ED0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0597"/>
            <a:ext cx="8303774" cy="116472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Clr>
                <a:srgbClr val="FFCC99"/>
              </a:buClr>
              <a:buSzPct val="45000"/>
              <a:buNone/>
            </a:pPr>
            <a:r>
              <a:rPr lang="de-DE" sz="2800" b="1" kern="1200" dirty="0">
                <a:solidFill>
                  <a:srgbClr val="000000"/>
                </a:solidFill>
              </a:rPr>
              <a:t>Individuelles Praktikum </a:t>
            </a:r>
            <a:r>
              <a:rPr lang="de-DE" sz="2800" b="1" dirty="0">
                <a:cs typeface="+mj-cs"/>
              </a:rPr>
              <a:t>Sevilla – 6 Mo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2083E0-B8D0-433F-89A3-4DD3B6B93E37}"/>
              </a:ext>
            </a:extLst>
          </p:cNvPr>
          <p:cNvSpPr txBox="1"/>
          <p:nvPr/>
        </p:nvSpPr>
        <p:spPr>
          <a:xfrm>
            <a:off x="533400" y="2252958"/>
            <a:ext cx="6629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Die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Arbeit im Hotel macht mir viel Spaß: "</a:t>
            </a:r>
            <a:r>
              <a:rPr lang="de-DE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Atención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 al </a:t>
            </a:r>
            <a:r>
              <a:rPr lang="de-DE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cliente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"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+ Check-in (kümmern uns um die Angelegenheiten der Gäste).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Die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Zeit im Ausland vergeht rasend schnell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+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ich glaube ich werde die Zeit später sehr vermissen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Dank WG-Lebens und der Arbeit im Hotel ist es jeden Tag einfacher Spanisch zu sprechen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Im Ausland ist es eben doch am einfachsten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die jeweilige Sprache zu lernen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7B436A6-7ECB-4D2F-8CD4-C9D8EF0ED4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52"/>
          <a:stretch/>
        </p:blipFill>
        <p:spPr>
          <a:xfrm>
            <a:off x="7692559" y="5187951"/>
            <a:ext cx="762000" cy="7639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11DDB73-2427-4D65-AE8E-1FFC02FA5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130" y="2286000"/>
            <a:ext cx="1727200" cy="12954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11F7777-3458-4E86-A5E3-5CBC1D0DA48A}"/>
              </a:ext>
            </a:extLst>
          </p:cNvPr>
          <p:cNvSpPr txBox="1"/>
          <p:nvPr/>
        </p:nvSpPr>
        <p:spPr>
          <a:xfrm>
            <a:off x="7592088" y="3844628"/>
            <a:ext cx="1297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Caroline G. </a:t>
            </a:r>
            <a:r>
              <a:rPr lang="de-DE" sz="1200" dirty="0"/>
              <a:t>Tourismus-kauffrau </a:t>
            </a:r>
            <a:br>
              <a:rPr lang="de-DE" sz="1200" dirty="0"/>
            </a:br>
            <a:r>
              <a:rPr lang="de-DE" sz="1200" dirty="0"/>
              <a:t>(Privat- und Geschäfts-reisen)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A2B083F-EC88-488D-B042-7BFC6DE33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056194"/>
            <a:ext cx="8455885" cy="8596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8D6E2ED-589C-4B19-AFCA-DBA54E75E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142" y="1145374"/>
            <a:ext cx="763136" cy="5059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A677C88-7DE4-4F5B-C9FF-0EAD4B40F69C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6989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C5158-8230-48AA-992F-DE93E556D8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4800" y="1540788"/>
            <a:ext cx="8731469" cy="762000"/>
          </a:xfrm>
        </p:spPr>
        <p:txBody>
          <a:bodyPr>
            <a:noAutofit/>
          </a:bodyPr>
          <a:lstStyle/>
          <a:p>
            <a:pPr>
              <a:buSzPct val="45000"/>
            </a:pPr>
            <a:r>
              <a:rPr lang="de-DE" sz="2800" b="1" kern="1200" dirty="0">
                <a:solidFill>
                  <a:srgbClr val="000000"/>
                </a:solidFill>
                <a:cs typeface="+mn-cs"/>
              </a:rPr>
              <a:t>Europa- Praktikum in Mailand - 2 Wochen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2E5747E-F3A9-49AB-A1E7-94604EA424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03799" y="2670671"/>
            <a:ext cx="5526727" cy="3396078"/>
          </a:xfrm>
        </p:spPr>
        <p:txBody>
          <a:bodyPr>
            <a:noAutofit/>
          </a:bodyPr>
          <a:lstStyle/>
          <a:p>
            <a:pPr lvl="0">
              <a:buClr>
                <a:srgbClr val="FFCC99"/>
              </a:buClr>
              <a:buSzPct val="45000"/>
              <a:buFont typeface="StarSymbol"/>
              <a:buChar char="●"/>
            </a:pPr>
            <a:r>
              <a:rPr lang="de-DE" sz="2000" dirty="0"/>
              <a:t>viele Erfahrungen gesammelt</a:t>
            </a:r>
          </a:p>
          <a:p>
            <a:pPr lvl="0">
              <a:buClr>
                <a:srgbClr val="FFCC99"/>
              </a:buClr>
              <a:buSzPct val="45000"/>
              <a:buFont typeface="StarSymbol"/>
              <a:buChar char="●"/>
            </a:pPr>
            <a:r>
              <a:rPr lang="de-DE" sz="2000" dirty="0"/>
              <a:t>positive Punkte mitgenommen</a:t>
            </a:r>
          </a:p>
          <a:p>
            <a:pPr lvl="0">
              <a:buClr>
                <a:srgbClr val="FFCC99"/>
              </a:buClr>
              <a:buSzPct val="45000"/>
              <a:buFont typeface="StarSymbol"/>
              <a:buChar char="●"/>
            </a:pPr>
            <a:r>
              <a:rPr lang="de-DE" sz="2000" dirty="0"/>
              <a:t>die Arbeit in einem anderen Land</a:t>
            </a:r>
          </a:p>
          <a:p>
            <a:pPr lvl="0">
              <a:buClr>
                <a:srgbClr val="FFCC99"/>
              </a:buClr>
              <a:buSzPct val="45000"/>
              <a:buFont typeface="StarSymbol"/>
              <a:buChar char="●"/>
            </a:pPr>
            <a:r>
              <a:rPr lang="de-DE" sz="2000" b="1" dirty="0"/>
              <a:t>verschiedene Herangehensweisen</a:t>
            </a:r>
            <a:endParaRPr lang="de-DE" sz="2000" dirty="0"/>
          </a:p>
          <a:p>
            <a:pPr lvl="0">
              <a:buClr>
                <a:srgbClr val="FFCC99"/>
              </a:buClr>
              <a:buSzPct val="45000"/>
              <a:buFont typeface="StarSymbol"/>
              <a:buChar char="●"/>
            </a:pPr>
            <a:r>
              <a:rPr lang="de-DE" sz="2000" dirty="0"/>
              <a:t>eine neue Sprache erlernt (</a:t>
            </a:r>
            <a:r>
              <a:rPr lang="de-DE" sz="2000" b="1" dirty="0"/>
              <a:t>Italienisch</a:t>
            </a:r>
            <a:r>
              <a:rPr lang="de-DE" sz="2000" dirty="0"/>
              <a:t>)</a:t>
            </a:r>
          </a:p>
          <a:p>
            <a:pPr lvl="0">
              <a:buClr>
                <a:srgbClr val="FFCC99"/>
              </a:buClr>
              <a:buSzPct val="45000"/>
              <a:buFont typeface="StarSymbol"/>
              <a:buChar char="●"/>
            </a:pPr>
            <a:r>
              <a:rPr lang="de-DE" sz="2000" b="1" dirty="0"/>
              <a:t>viel Spaß </a:t>
            </a:r>
            <a:r>
              <a:rPr lang="de-DE" sz="2000" dirty="0"/>
              <a:t>gehabt</a:t>
            </a:r>
          </a:p>
          <a:p>
            <a:pPr lvl="0">
              <a:buClr>
                <a:srgbClr val="FFCC99"/>
              </a:buClr>
              <a:buSzPct val="45000"/>
              <a:buFont typeface="StarSymbol"/>
              <a:buChar char="●"/>
            </a:pPr>
            <a:r>
              <a:rPr lang="de-DE" sz="2000" b="1" dirty="0"/>
              <a:t>jederzeit wieder </a:t>
            </a:r>
            <a:r>
              <a:rPr lang="de-DE" sz="2000" dirty="0"/>
              <a:t>tun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5F1479-B3F2-4C5D-96FC-74515BE27E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95"/>
          <a:stretch/>
        </p:blipFill>
        <p:spPr>
          <a:xfrm>
            <a:off x="813473" y="2438400"/>
            <a:ext cx="1807589" cy="27636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EBDC40C-42F2-4159-868B-F3BE3FFA8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526" y="2590800"/>
            <a:ext cx="762001" cy="76200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97B9484-9C73-4204-A145-16CAE73DE020}"/>
              </a:ext>
            </a:extLst>
          </p:cNvPr>
          <p:cNvSpPr txBox="1"/>
          <p:nvPr/>
        </p:nvSpPr>
        <p:spPr>
          <a:xfrm>
            <a:off x="304800" y="5253471"/>
            <a:ext cx="2542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</a:rPr>
              <a:t>Christopher M. </a:t>
            </a:r>
            <a:br>
              <a:rPr lang="de-DE" sz="1000" b="1" dirty="0">
                <a:solidFill>
                  <a:srgbClr val="000000"/>
                </a:solidFill>
              </a:rPr>
            </a:br>
            <a:r>
              <a:rPr lang="de-DE" sz="1000" dirty="0"/>
              <a:t>Kaufmann für Tourismus und Freizeit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A4BECE2-822F-4E93-B9AB-484E2F6E858F}"/>
              </a:ext>
            </a:extLst>
          </p:cNvPr>
          <p:cNvSpPr txBox="1">
            <a:spLocks/>
          </p:cNvSpPr>
          <p:nvPr/>
        </p:nvSpPr>
        <p:spPr>
          <a:xfrm>
            <a:off x="685800" y="1172905"/>
            <a:ext cx="829761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1" hangingPunct="1">
              <a:defRPr sz="3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>
              <a:defRPr sz="3300">
                <a:solidFill>
                  <a:schemeClr val="tx2"/>
                </a:solidFill>
                <a:latin typeface="Arial Black" pitchFamily="34" charset="0"/>
              </a:defRPr>
            </a:lvl2pPr>
            <a:lvl3pPr>
              <a:defRPr sz="3300">
                <a:solidFill>
                  <a:schemeClr val="tx2"/>
                </a:solidFill>
                <a:latin typeface="Arial Black" pitchFamily="34" charset="0"/>
              </a:defRPr>
            </a:lvl3pPr>
            <a:lvl4pPr>
              <a:defRPr sz="3300">
                <a:solidFill>
                  <a:schemeClr val="tx2"/>
                </a:solidFill>
                <a:latin typeface="Arial Black" pitchFamily="34" charset="0"/>
              </a:defRPr>
            </a:lvl4pPr>
            <a:lvl5pPr>
              <a:defRPr sz="3300">
                <a:solidFill>
                  <a:schemeClr val="tx2"/>
                </a:solidFill>
                <a:latin typeface="Arial Black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de-DE" altLang="de-DE" dirty="0"/>
              <a:t>Erasmus+ Me </a:t>
            </a:r>
            <a:r>
              <a:rPr lang="de-DE" altLang="de-DE" dirty="0" err="1"/>
              <a:t>too</a:t>
            </a:r>
            <a:r>
              <a:rPr lang="de-DE" altLang="de-DE" dirty="0"/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4D829F-63A0-4945-9D90-88B88E731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822" y="1051721"/>
            <a:ext cx="997104" cy="57994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BA879CD-CEAE-C25C-A23D-86151B1E3E7F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4825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A76F9D-7E97-485E-901E-8DEE44ED0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11472"/>
            <a:ext cx="7931690" cy="983385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Clr>
                <a:srgbClr val="FFCC99"/>
              </a:buClr>
              <a:buSzPct val="45000"/>
              <a:buNone/>
            </a:pPr>
            <a:r>
              <a:rPr lang="de-DE" sz="2800" b="1" kern="1200" dirty="0">
                <a:solidFill>
                  <a:srgbClr val="000000"/>
                </a:solidFill>
              </a:rPr>
              <a:t>Europa- Praktikum in Paris - 1 Monat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rgbClr val="FFCC99"/>
              </a:buClr>
              <a:buSzPct val="45000"/>
              <a:buNone/>
            </a:pPr>
            <a:endParaRPr lang="de-DE" sz="2800" b="1" kern="1200" dirty="0">
              <a:solidFill>
                <a:srgbClr val="000000"/>
              </a:solidFill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rgbClr val="FFCC99"/>
              </a:buClr>
              <a:buSzPct val="45000"/>
              <a:buNone/>
            </a:pPr>
            <a:endParaRPr lang="de-DE" sz="300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81E3AE9-4AA4-45C9-A414-8C6BC13A8D74}"/>
              </a:ext>
            </a:extLst>
          </p:cNvPr>
          <p:cNvSpPr txBox="1">
            <a:spLocks/>
          </p:cNvSpPr>
          <p:nvPr/>
        </p:nvSpPr>
        <p:spPr>
          <a:xfrm>
            <a:off x="170495" y="2571083"/>
            <a:ext cx="7370050" cy="31437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CC99"/>
              </a:buClr>
              <a:buSzPct val="45000"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privat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+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beru</a:t>
            </a:r>
            <a:r>
              <a:rPr lang="de-DE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flich viel gelernt:  </a:t>
            </a:r>
          </a:p>
          <a:p>
            <a:pPr>
              <a:lnSpc>
                <a:spcPct val="100000"/>
              </a:lnSpc>
              <a:buClr>
                <a:srgbClr val="FFCC99"/>
              </a:buClr>
              <a:buSzPct val="45000"/>
              <a:buFont typeface="StarSymbol"/>
              <a:buChar char="●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wie Kollegen +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Abteilungen zusammenarbeiten,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wie wichtig die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Kommunikation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ist</a:t>
            </a:r>
          </a:p>
          <a:p>
            <a:pPr>
              <a:lnSpc>
                <a:spcPct val="100000"/>
              </a:lnSpc>
              <a:buClr>
                <a:srgbClr val="FFCC99"/>
              </a:buClr>
              <a:buSzPct val="45000"/>
              <a:buFont typeface="StarSymbol"/>
              <a:buChar char="●"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Teams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nach kurzer Zeit tatkräftig unterstützt, meine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Französischkenntnisse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verbessert, viele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Museen und Galerien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besucht, private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Kontakte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 geknüpft  </a:t>
            </a:r>
          </a:p>
          <a:p>
            <a:pPr>
              <a:lnSpc>
                <a:spcPct val="100000"/>
              </a:lnSpc>
              <a:buClr>
                <a:srgbClr val="FFCC99"/>
              </a:buClr>
              <a:buSzPct val="45000"/>
              <a:buFont typeface="StarSymbol"/>
              <a:buChar char="●"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sehr viel Spaß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gemacht</a:t>
            </a:r>
          </a:p>
          <a:p>
            <a:pPr>
              <a:lnSpc>
                <a:spcPct val="100000"/>
              </a:lnSpc>
              <a:buClr>
                <a:srgbClr val="FFCC99"/>
              </a:buClr>
              <a:buSzPct val="45000"/>
              <a:buFont typeface="StarSymbol"/>
              <a:buChar char="●"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jederzeit wieder in die Stadt zurückkehren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990302C-397A-4261-8042-07765EB8A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566" y="2799248"/>
            <a:ext cx="972717" cy="4863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C8BD3AF-BCD1-459C-BD85-F114314D4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003" y="3474277"/>
            <a:ext cx="1481844" cy="99489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02B8CB-3E35-4410-BE70-2D7677A0F20A}"/>
              </a:ext>
            </a:extLst>
          </p:cNvPr>
          <p:cNvSpPr txBox="1"/>
          <p:nvPr/>
        </p:nvSpPr>
        <p:spPr>
          <a:xfrm>
            <a:off x="7300699" y="4469169"/>
            <a:ext cx="157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latin typeface="Verdana" panose="020B0604030504040204" pitchFamily="34" charset="0"/>
                <a:ea typeface="Verdana" panose="020B0604030504040204" pitchFamily="34" charset="0"/>
              </a:rPr>
              <a:t>Daniel O. </a:t>
            </a:r>
            <a:br>
              <a:rPr lang="de-DE" sz="9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900" dirty="0">
                <a:latin typeface="Verdana" panose="020B0604030504040204" pitchFamily="34" charset="0"/>
                <a:ea typeface="Verdana" panose="020B0604030504040204" pitchFamily="34" charset="0"/>
              </a:rPr>
              <a:t>Kaufmann für Spedition und Logistik-dienstleistung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DD88427-0DEB-4CCF-A1E6-41021E1D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10" y="1051567"/>
            <a:ext cx="8455885" cy="85961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31D8200-B762-4503-9CD4-90981D04F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238" y="1089946"/>
            <a:ext cx="820549" cy="54603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EF6B3CB-832A-416B-E0EC-AFE0A6586E11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39156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42274C2-793D-4E30-B236-67258FDDD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345" y="1804656"/>
            <a:ext cx="8145216" cy="4038600"/>
          </a:xfrm>
        </p:spPr>
        <p:txBody>
          <a:bodyPr vert="horz" lIns="68580" tIns="34290" rIns="68580" bIns="34290" rtlCol="0">
            <a:noAutofit/>
          </a:bodyPr>
          <a:lstStyle/>
          <a:p>
            <a:pPr marL="0" indent="0" eaLnBrk="1" hangingPunct="1">
              <a:spcBef>
                <a:spcPts val="1000"/>
              </a:spcBef>
              <a:buClr>
                <a:srgbClr val="FFCC99"/>
              </a:buClr>
              <a:buSzPct val="45000"/>
              <a:buNone/>
            </a:pPr>
            <a:r>
              <a:rPr lang="de-DE" sz="1800" b="1" dirty="0">
                <a:solidFill>
                  <a:srgbClr val="000000"/>
                </a:solidFill>
              </a:rPr>
              <a:t>Praktikum in Helsinki</a:t>
            </a:r>
          </a:p>
          <a:p>
            <a:pPr marL="0" indent="0">
              <a:buNone/>
            </a:pPr>
            <a:r>
              <a:rPr lang="de-DE" sz="1800" b="1" dirty="0"/>
              <a:t>5*Hotel </a:t>
            </a:r>
            <a:r>
              <a:rPr lang="de-DE" sz="1800" b="1" dirty="0" err="1"/>
              <a:t>Kämp</a:t>
            </a:r>
            <a:r>
              <a:rPr lang="de-DE" sz="1800" dirty="0"/>
              <a:t>: </a:t>
            </a:r>
            <a:r>
              <a:rPr lang="de-DE" sz="1400" dirty="0"/>
              <a:t>Buffet </a:t>
            </a:r>
            <a:r>
              <a:rPr lang="de-DE" sz="1400" dirty="0" err="1"/>
              <a:t>overview</a:t>
            </a:r>
            <a:r>
              <a:rPr lang="de-DE" sz="1400" dirty="0"/>
              <a:t> (Essen und Trinken nachfüllen), „Runner“ (Gästen Omeletts, Kaffee, Tee etc. servieren), Servierten falten, Besteck polieren, das Breakfast Buffet abräumen und abbauen, Tische für Lunch und </a:t>
            </a:r>
            <a:r>
              <a:rPr lang="de-DE" sz="1400" dirty="0" err="1"/>
              <a:t>Afternoon</a:t>
            </a:r>
            <a:r>
              <a:rPr lang="de-DE" sz="1400" dirty="0"/>
              <a:t> Tea eindecken + Bankett</a:t>
            </a:r>
            <a:endParaRPr lang="de-DE" sz="1600" dirty="0"/>
          </a:p>
          <a:p>
            <a:pPr marL="0" indent="0" eaLnBrk="1" hangingPunct="1">
              <a:spcBef>
                <a:spcPts val="1000"/>
              </a:spcBef>
              <a:buClr>
                <a:srgbClr val="FFCC99"/>
              </a:buClr>
              <a:buSzPct val="45000"/>
              <a:buFont typeface="Arial" panose="020B0604020202020204" pitchFamily="34" charset="0"/>
              <a:buNone/>
            </a:pPr>
            <a:r>
              <a:rPr lang="de-DE" sz="1800" b="1" kern="1200" dirty="0"/>
              <a:t>Dresscode: </a:t>
            </a:r>
            <a:r>
              <a:rPr lang="de-DE" sz="1400" dirty="0"/>
              <a:t>Schwarze Schuhe, schwarze Strumpfhose, schwarzes Kleid, goldenes Namensschild + Anstecker vom Hotel </a:t>
            </a:r>
            <a:r>
              <a:rPr lang="de-DE" sz="1400" dirty="0" err="1"/>
              <a:t>Kämp</a:t>
            </a:r>
            <a:r>
              <a:rPr lang="de-DE" sz="1400" dirty="0"/>
              <a:t>, Haare zu einem Zopf</a:t>
            </a:r>
            <a:endParaRPr lang="de-DE" sz="1600" dirty="0"/>
          </a:p>
          <a:p>
            <a:pPr marL="0" indent="0" eaLnBrk="1" hangingPunct="1">
              <a:spcBef>
                <a:spcPts val="1000"/>
              </a:spcBef>
              <a:buClr>
                <a:srgbClr val="FFCC99"/>
              </a:buClr>
              <a:buSzPct val="45000"/>
              <a:buFont typeface="Arial" panose="020B0604020202020204" pitchFamily="34" charset="0"/>
              <a:buNone/>
            </a:pPr>
            <a:r>
              <a:rPr lang="de-DE" sz="1800" b="1" dirty="0"/>
              <a:t>Start Up „</a:t>
            </a:r>
            <a:r>
              <a:rPr lang="de-DE" sz="1800" b="1" dirty="0" err="1"/>
              <a:t>meeting</a:t>
            </a:r>
            <a:r>
              <a:rPr lang="de-DE" sz="1800" b="1" dirty="0"/>
              <a:t> </a:t>
            </a:r>
            <a:r>
              <a:rPr lang="de-DE" sz="1800" b="1" dirty="0" err="1"/>
              <a:t>package</a:t>
            </a:r>
            <a:r>
              <a:rPr lang="de-DE" sz="1800" b="1" dirty="0"/>
              <a:t>“</a:t>
            </a:r>
            <a:r>
              <a:rPr lang="de-DE" sz="1800" dirty="0"/>
              <a:t>: </a:t>
            </a:r>
            <a:r>
              <a:rPr lang="de-DE" sz="1400" dirty="0"/>
              <a:t>Newsletter für Hotels schreiben </a:t>
            </a:r>
            <a:br>
              <a:rPr lang="de-DE" sz="1400" dirty="0"/>
            </a:br>
            <a:r>
              <a:rPr lang="de-DE" sz="1400" dirty="0"/>
              <a:t>und übersetzen - weder feste Arbeitszeiten noch Dresscode.</a:t>
            </a:r>
          </a:p>
          <a:p>
            <a:pPr marL="0" indent="0" eaLnBrk="1" hangingPunct="1">
              <a:spcBef>
                <a:spcPts val="1000"/>
              </a:spcBef>
              <a:buClr>
                <a:srgbClr val="FFCC99"/>
              </a:buClr>
              <a:buSzPct val="45000"/>
              <a:buFont typeface="Arial" panose="020B0604020202020204" pitchFamily="34" charset="0"/>
              <a:buNone/>
            </a:pPr>
            <a:r>
              <a:rPr lang="de-DE" sz="1800" b="1" dirty="0"/>
              <a:t>Kultur</a:t>
            </a:r>
            <a:r>
              <a:rPr lang="de-DE" sz="1800" dirty="0"/>
              <a:t>: </a:t>
            </a:r>
            <a:r>
              <a:rPr lang="de-DE" sz="1600" dirty="0"/>
              <a:t>traditionell- finnische </a:t>
            </a:r>
            <a:r>
              <a:rPr lang="de-DE" sz="1600" b="1" dirty="0"/>
              <a:t>Ostergericht</a:t>
            </a:r>
            <a:r>
              <a:rPr lang="de-DE" sz="1600" dirty="0"/>
              <a:t> „</a:t>
            </a:r>
            <a:r>
              <a:rPr lang="de-DE" sz="1600" dirty="0" err="1"/>
              <a:t>Mämmi</a:t>
            </a:r>
            <a:r>
              <a:rPr lang="de-DE" sz="1600" dirty="0"/>
              <a:t>“  (Malzpudding), Helsinkis größten Buchladen, den Academic </a:t>
            </a:r>
            <a:r>
              <a:rPr lang="de-DE" sz="1600" dirty="0" err="1"/>
              <a:t>Bookstore</a:t>
            </a:r>
            <a:r>
              <a:rPr lang="de-DE" sz="1600" dirty="0"/>
              <a:t>, Ausflug in den Park „</a:t>
            </a:r>
            <a:r>
              <a:rPr lang="de-DE" sz="1600" dirty="0" err="1"/>
              <a:t>Kaivopuisto</a:t>
            </a:r>
            <a:r>
              <a:rPr lang="de-DE" sz="1600" dirty="0"/>
              <a:t>“, ehemaligen Militärinsel </a:t>
            </a:r>
            <a:r>
              <a:rPr lang="de-DE" sz="1600" dirty="0" err="1"/>
              <a:t>Suomenlinna</a:t>
            </a:r>
            <a:r>
              <a:rPr lang="de-DE" sz="1600" dirty="0"/>
              <a:t>, nach Kallio… </a:t>
            </a:r>
          </a:p>
          <a:p>
            <a:pPr marL="0" indent="0" eaLnBrk="1" hangingPunct="1">
              <a:spcBef>
                <a:spcPts val="1000"/>
              </a:spcBef>
              <a:buClr>
                <a:srgbClr val="FFCC99"/>
              </a:buClr>
              <a:buSzPct val="45000"/>
              <a:buFont typeface="Arial" panose="020B0604020202020204" pitchFamily="34" charset="0"/>
              <a:buNone/>
            </a:pPr>
            <a:r>
              <a:rPr lang="de-DE" sz="1600" dirty="0"/>
              <a:t>…Wir hatten wie so oft, </a:t>
            </a:r>
            <a:r>
              <a:rPr lang="de-DE" sz="1600" b="1" dirty="0"/>
              <a:t>Sonnenschein</a:t>
            </a:r>
            <a:r>
              <a:rPr lang="de-DE" sz="1600" dirty="0"/>
              <a:t>, wir freuten uns schon auf irgendeiner Art und Weise wieder zurück zu fliegen. Allerdings waren wir </a:t>
            </a:r>
            <a:r>
              <a:rPr lang="de-DE" sz="1600" b="1" dirty="0"/>
              <a:t>auch etwas traurig diese Zeit nun hinter uns zu lassen</a:t>
            </a:r>
            <a:r>
              <a:rPr lang="de-DE" sz="1600" dirty="0"/>
              <a:t>.  </a:t>
            </a:r>
            <a:endParaRPr lang="de-DE" sz="1800" dirty="0"/>
          </a:p>
          <a:p>
            <a:pPr marL="0" indent="0" eaLnBrk="1" hangingPunct="1">
              <a:spcBef>
                <a:spcPts val="1000"/>
              </a:spcBef>
              <a:buClr>
                <a:srgbClr val="FFCC99"/>
              </a:buClr>
              <a:buSzPct val="45000"/>
              <a:buFont typeface="Arial" panose="020B0604020202020204" pitchFamily="34" charset="0"/>
              <a:buNone/>
            </a:pPr>
            <a:endParaRPr lang="de-DE" sz="1800" b="1" kern="1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0D1CDC9-F6BB-461D-8047-8DF5703CD1E0}"/>
              </a:ext>
            </a:extLst>
          </p:cNvPr>
          <p:cNvSpPr txBox="1">
            <a:spLocks/>
          </p:cNvSpPr>
          <p:nvPr/>
        </p:nvSpPr>
        <p:spPr>
          <a:xfrm>
            <a:off x="685800" y="1190908"/>
            <a:ext cx="829761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1" hangingPunct="1">
              <a:defRPr sz="3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>
              <a:defRPr sz="3300">
                <a:solidFill>
                  <a:schemeClr val="tx2"/>
                </a:solidFill>
                <a:latin typeface="Arial Black" pitchFamily="34" charset="0"/>
              </a:defRPr>
            </a:lvl2pPr>
            <a:lvl3pPr>
              <a:defRPr sz="3300">
                <a:solidFill>
                  <a:schemeClr val="tx2"/>
                </a:solidFill>
                <a:latin typeface="Arial Black" pitchFamily="34" charset="0"/>
              </a:defRPr>
            </a:lvl3pPr>
            <a:lvl4pPr>
              <a:defRPr sz="3300">
                <a:solidFill>
                  <a:schemeClr val="tx2"/>
                </a:solidFill>
                <a:latin typeface="Arial Black" pitchFamily="34" charset="0"/>
              </a:defRPr>
            </a:lvl4pPr>
            <a:lvl5pPr>
              <a:defRPr sz="3300">
                <a:solidFill>
                  <a:schemeClr val="tx2"/>
                </a:solidFill>
                <a:latin typeface="Arial Black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de-DE" altLang="de-DE" dirty="0"/>
              <a:t>Erasmus+ Me </a:t>
            </a:r>
            <a:r>
              <a:rPr lang="de-DE" altLang="de-DE" dirty="0" err="1"/>
              <a:t>too</a:t>
            </a:r>
            <a:r>
              <a:rPr lang="de-DE" altLang="de-DE" dirty="0"/>
              <a:t>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5BCC6CB-D0A1-4BAF-8860-B1E278995DBA}"/>
              </a:ext>
            </a:extLst>
          </p:cNvPr>
          <p:cNvSpPr txBox="1"/>
          <p:nvPr/>
        </p:nvSpPr>
        <p:spPr>
          <a:xfrm>
            <a:off x="283489" y="5763538"/>
            <a:ext cx="281940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>
                <a:latin typeface="Monotype Corsiva" charset="0"/>
                <a:ea typeface="Monotype Corsiva" charset="0"/>
                <a:cs typeface="Monotype Corsiva" charset="0"/>
              </a:rPr>
              <a:t> </a:t>
            </a:r>
          </a:p>
          <a:p>
            <a:pPr algn="ctr"/>
            <a:r>
              <a:rPr lang="de-DE" sz="800" dirty="0">
                <a:latin typeface="Monotype Corsiva" charset="0"/>
                <a:ea typeface="Monotype Corsiva" charset="0"/>
                <a:cs typeface="Monotype Corsiva" charset="0"/>
              </a:rPr>
              <a:t>Sabrina Seide</a:t>
            </a:r>
          </a:p>
          <a:p>
            <a:pPr algn="ctr"/>
            <a:r>
              <a:rPr lang="de-DE" sz="800" dirty="0"/>
              <a:t>Tourismuskauffrauen (Privat- und Geschäftsreisen)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F2B1AD-20FF-4DBC-8DAF-67ABDE5DFAD2}"/>
              </a:ext>
            </a:extLst>
          </p:cNvPr>
          <p:cNvSpPr/>
          <p:nvPr/>
        </p:nvSpPr>
        <p:spPr>
          <a:xfrm>
            <a:off x="3377311" y="5899468"/>
            <a:ext cx="1938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800" dirty="0">
                <a:latin typeface="Monotype Corsiva" charset="0"/>
              </a:rPr>
              <a:t>Maxi Krüger</a:t>
            </a:r>
          </a:p>
          <a:p>
            <a:pPr lvl="0" algn="ctr"/>
            <a:r>
              <a:rPr lang="de-DE" sz="800" dirty="0"/>
              <a:t>Kaufmann für Tourismus und Freizeit</a:t>
            </a:r>
          </a:p>
        </p:txBody>
      </p:sp>
      <p:pic>
        <p:nvPicPr>
          <p:cNvPr id="19" name="Grafik 4">
            <a:extLst>
              <a:ext uri="{FF2B5EF4-FFF2-40B4-BE49-F238E27FC236}">
                <a16:creationId xmlns:a16="http://schemas.microsoft.com/office/drawing/2014/main" id="{FAC9F007-CAB8-4D44-862A-4DC13A5DA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63" y="1796449"/>
            <a:ext cx="651169" cy="41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AEF2815A-23AB-470C-B40B-2024DB84339F}"/>
              </a:ext>
            </a:extLst>
          </p:cNvPr>
          <p:cNvSpPr/>
          <p:nvPr/>
        </p:nvSpPr>
        <p:spPr>
          <a:xfrm>
            <a:off x="5976193" y="5899468"/>
            <a:ext cx="1218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800" dirty="0">
                <a:latin typeface="Monotype Corsiva" charset="0"/>
              </a:rPr>
              <a:t>Elena Ernst</a:t>
            </a:r>
          </a:p>
          <a:p>
            <a:pPr lvl="0" algn="ctr"/>
            <a:r>
              <a:rPr lang="de-DE" sz="800" dirty="0"/>
              <a:t>Steuerfachangestellte</a:t>
            </a:r>
          </a:p>
        </p:txBody>
      </p:sp>
      <p:pic>
        <p:nvPicPr>
          <p:cNvPr id="10" name="Google Shape;61;p14">
            <a:extLst>
              <a:ext uri="{FF2B5EF4-FFF2-40B4-BE49-F238E27FC236}">
                <a16:creationId xmlns:a16="http://schemas.microsoft.com/office/drawing/2014/main" id="{C22B8438-F3B5-4937-9143-D105B0FECB1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51" y="329227"/>
            <a:ext cx="987686" cy="131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oogle Shape;62;p14">
            <a:extLst>
              <a:ext uri="{FF2B5EF4-FFF2-40B4-BE49-F238E27FC236}">
                <a16:creationId xmlns:a16="http://schemas.microsoft.com/office/drawing/2014/main" id="{B895FB36-E279-4FDB-BA5F-4EEE666B39C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68" y="329227"/>
            <a:ext cx="1752876" cy="131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oogle Shape;65;p14">
            <a:extLst>
              <a:ext uri="{FF2B5EF4-FFF2-40B4-BE49-F238E27FC236}">
                <a16:creationId xmlns:a16="http://schemas.microsoft.com/office/drawing/2014/main" id="{593D6E43-23D6-4E0A-8166-AFCFF121C93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422" y="324913"/>
            <a:ext cx="997978" cy="133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oogle Shape;108;p18">
            <a:extLst>
              <a:ext uri="{FF2B5EF4-FFF2-40B4-BE49-F238E27FC236}">
                <a16:creationId xmlns:a16="http://schemas.microsoft.com/office/drawing/2014/main" id="{EF63B0FB-25AA-40EC-B4E0-8F1B2B882A5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738345" cy="9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F19D8F3-3A97-448D-BEC8-AB510ACFC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0107" y="3287002"/>
            <a:ext cx="698746" cy="823084"/>
          </a:xfrm>
          <a:prstGeom prst="rect">
            <a:avLst/>
          </a:prstGeom>
        </p:spPr>
      </p:pic>
      <p:pic>
        <p:nvPicPr>
          <p:cNvPr id="21" name="Google Shape;123;p19">
            <a:extLst>
              <a:ext uri="{FF2B5EF4-FFF2-40B4-BE49-F238E27FC236}">
                <a16:creationId xmlns:a16="http://schemas.microsoft.com/office/drawing/2014/main" id="{C41709A8-3A09-44D5-8CE5-1355D13AFC9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082" y="4793859"/>
            <a:ext cx="62012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99827E6-2306-0207-6F9F-B0B70B8D04D8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74361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42274C2-793D-4E30-B236-67258FDDD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345" y="1804656"/>
            <a:ext cx="8145216" cy="4038600"/>
          </a:xfrm>
        </p:spPr>
        <p:txBody>
          <a:bodyPr vert="horz" lIns="68580" tIns="34290" rIns="68580" bIns="34290" rtlCol="0">
            <a:noAutofit/>
          </a:bodyPr>
          <a:lstStyle/>
          <a:p>
            <a:pPr marL="0" indent="0" eaLnBrk="1" hangingPunct="1">
              <a:spcBef>
                <a:spcPts val="1000"/>
              </a:spcBef>
              <a:buClr>
                <a:srgbClr val="FFCC99"/>
              </a:buClr>
              <a:buSzPct val="45000"/>
              <a:buNone/>
            </a:pPr>
            <a:r>
              <a:rPr lang="de-DE" sz="1800" b="1" dirty="0">
                <a:solidFill>
                  <a:srgbClr val="000000"/>
                </a:solidFill>
              </a:rPr>
              <a:t>Internationales E-Commerce Seminar in Zwolle</a:t>
            </a:r>
          </a:p>
          <a:p>
            <a:pPr marL="0" indent="0">
              <a:buNone/>
            </a:pPr>
            <a:endParaRPr lang="de-DE" sz="1800" b="1" dirty="0"/>
          </a:p>
          <a:p>
            <a:pPr>
              <a:buNone/>
            </a:pPr>
            <a:r>
              <a:rPr lang="de-DE" sz="1800" b="1" u="sng" dirty="0">
                <a:latin typeface="Verdana"/>
                <a:ea typeface="Verdana"/>
                <a:cs typeface="Calibri"/>
              </a:rPr>
              <a:t>Positiv:</a:t>
            </a:r>
            <a:r>
              <a:rPr lang="de-DE" sz="1800" dirty="0">
                <a:latin typeface="Verdana"/>
                <a:ea typeface="Verdana"/>
                <a:cs typeface="Calibri"/>
              </a:rPr>
              <a:t> Qualität &amp; Inhalt (E-Commerce) des Projektes </a:t>
            </a:r>
            <a:endParaRPr lang="de-DE" dirty="0"/>
          </a:p>
          <a:p>
            <a:pPr>
              <a:buFont typeface="Wingdings"/>
              <a:buChar char="l"/>
            </a:pPr>
            <a:r>
              <a:rPr lang="de-DE" sz="1800" b="1" dirty="0">
                <a:latin typeface="Verdana"/>
                <a:ea typeface="Verdana"/>
                <a:cs typeface="Calibri"/>
              </a:rPr>
              <a:t>Ausflüge</a:t>
            </a:r>
            <a:r>
              <a:rPr lang="de-DE" sz="1800" dirty="0">
                <a:latin typeface="Verdana"/>
                <a:ea typeface="Verdana"/>
                <a:cs typeface="Calibri"/>
              </a:rPr>
              <a:t> waren sehr gut und interessant</a:t>
            </a:r>
            <a:endParaRPr lang="de-DE" dirty="0">
              <a:cs typeface="Calibri"/>
            </a:endParaRPr>
          </a:p>
          <a:p>
            <a:pPr>
              <a:buFont typeface="Wingdings"/>
              <a:buChar char="l"/>
            </a:pPr>
            <a:r>
              <a:rPr lang="de-DE" sz="1800" b="1" dirty="0">
                <a:latin typeface="Verdana"/>
                <a:ea typeface="Verdana"/>
                <a:cs typeface="Calibri"/>
              </a:rPr>
              <a:t>5 Betriebe </a:t>
            </a:r>
            <a:r>
              <a:rPr lang="de-DE" sz="1800" dirty="0">
                <a:latin typeface="Verdana"/>
                <a:ea typeface="Verdana"/>
                <a:cs typeface="Calibri"/>
              </a:rPr>
              <a:t>zur Auswahl mit 30-40 Std. Einsatz</a:t>
            </a:r>
            <a:endParaRPr lang="de-DE" dirty="0">
              <a:cs typeface="Calibri"/>
            </a:endParaRPr>
          </a:p>
          <a:p>
            <a:pPr>
              <a:buFont typeface="Wingdings"/>
              <a:buChar char="l"/>
            </a:pPr>
            <a:r>
              <a:rPr lang="de-DE" sz="1800" dirty="0">
                <a:latin typeface="Verdana"/>
                <a:ea typeface="Verdana"/>
                <a:cs typeface="Calibri"/>
              </a:rPr>
              <a:t>Erhalt eines Europasses, </a:t>
            </a:r>
            <a:r>
              <a:rPr lang="de-DE" sz="1800" dirty="0" err="1">
                <a:latin typeface="Verdana"/>
                <a:ea typeface="Verdana"/>
                <a:cs typeface="Calibri"/>
              </a:rPr>
              <a:t>Xarxa</a:t>
            </a:r>
            <a:r>
              <a:rPr lang="de-DE" sz="1800" dirty="0">
                <a:latin typeface="Verdana"/>
                <a:ea typeface="Verdana"/>
                <a:cs typeface="Calibri"/>
              </a:rPr>
              <a:t>-Urkunde, Urkunde vom College</a:t>
            </a:r>
            <a:endParaRPr lang="de-DE" dirty="0">
              <a:cs typeface="Calibri"/>
            </a:endParaRPr>
          </a:p>
          <a:p>
            <a:pPr>
              <a:buFont typeface="Wingdings"/>
              <a:buChar char="l"/>
            </a:pPr>
            <a:r>
              <a:rPr lang="de-DE" sz="1800" dirty="0">
                <a:latin typeface="Verdana"/>
                <a:ea typeface="Verdana"/>
                <a:cs typeface="Calibri"/>
              </a:rPr>
              <a:t>Zusammenarbeit in </a:t>
            </a:r>
            <a:r>
              <a:rPr lang="de-DE" sz="1800" b="1" dirty="0">
                <a:latin typeface="Verdana"/>
                <a:ea typeface="Verdana"/>
                <a:cs typeface="Calibri"/>
              </a:rPr>
              <a:t>internationalen Teams </a:t>
            </a:r>
            <a:r>
              <a:rPr lang="de-DE" sz="1800" dirty="0">
                <a:latin typeface="Verdana"/>
                <a:ea typeface="Verdana"/>
                <a:cs typeface="Calibri"/>
              </a:rPr>
              <a:t>mit </a:t>
            </a:r>
            <a:r>
              <a:rPr lang="de-DE" sz="1800" b="1" dirty="0">
                <a:latin typeface="Verdana"/>
                <a:ea typeface="Verdana"/>
                <a:cs typeface="Calibri"/>
              </a:rPr>
              <a:t>Englisch</a:t>
            </a:r>
            <a:r>
              <a:rPr lang="de-DE" sz="1800" dirty="0">
                <a:latin typeface="Verdana"/>
                <a:ea typeface="Verdana"/>
                <a:cs typeface="Calibri"/>
              </a:rPr>
              <a:t> als Kommunikationssprache</a:t>
            </a:r>
            <a:endParaRPr lang="de-DE" dirty="0">
              <a:cs typeface="Calibri"/>
            </a:endParaRPr>
          </a:p>
          <a:p>
            <a:pPr>
              <a:buFont typeface="Wingdings"/>
              <a:buChar char="l"/>
            </a:pPr>
            <a:r>
              <a:rPr lang="de-DE" sz="1800" dirty="0">
                <a:latin typeface="Verdana"/>
                <a:ea typeface="Verdana"/>
                <a:cs typeface="Calibri"/>
              </a:rPr>
              <a:t>Berufliche </a:t>
            </a:r>
            <a:r>
              <a:rPr lang="de-DE" sz="1800" b="1" dirty="0">
                <a:latin typeface="Verdana"/>
                <a:ea typeface="Verdana"/>
                <a:cs typeface="Calibri"/>
              </a:rPr>
              <a:t>Herausforderungen</a:t>
            </a:r>
            <a:r>
              <a:rPr lang="de-DE" sz="1800" dirty="0">
                <a:latin typeface="Verdana"/>
                <a:ea typeface="Verdana"/>
                <a:cs typeface="Calibri"/>
              </a:rPr>
              <a:t>, da eine </a:t>
            </a:r>
            <a:r>
              <a:rPr lang="de-DE" sz="1800" b="1" dirty="0">
                <a:latin typeface="Verdana"/>
                <a:ea typeface="Verdana"/>
                <a:cs typeface="Calibri"/>
              </a:rPr>
              <a:t>Marktanalyse</a:t>
            </a:r>
            <a:r>
              <a:rPr lang="de-DE" sz="1800" dirty="0">
                <a:latin typeface="Verdana"/>
                <a:ea typeface="Verdana"/>
                <a:cs typeface="Calibri"/>
              </a:rPr>
              <a:t> durchgeführt, </a:t>
            </a:r>
            <a:r>
              <a:rPr lang="de-DE" sz="1800" b="1" dirty="0">
                <a:latin typeface="Verdana"/>
                <a:ea typeface="Verdana"/>
                <a:cs typeface="Calibri"/>
              </a:rPr>
              <a:t>Marketingplan</a:t>
            </a:r>
            <a:r>
              <a:rPr lang="de-DE" sz="1800" dirty="0">
                <a:latin typeface="Verdana"/>
                <a:ea typeface="Verdana"/>
                <a:cs typeface="Calibri"/>
              </a:rPr>
              <a:t> erstellt und </a:t>
            </a:r>
            <a:r>
              <a:rPr lang="de-DE" sz="1800" b="1" dirty="0">
                <a:latin typeface="Verdana"/>
                <a:ea typeface="Verdana"/>
                <a:cs typeface="Calibri"/>
              </a:rPr>
              <a:t>Akquise</a:t>
            </a:r>
            <a:r>
              <a:rPr lang="de-DE" sz="1800" dirty="0">
                <a:latin typeface="Verdana"/>
                <a:ea typeface="Verdana"/>
                <a:cs typeface="Calibri"/>
              </a:rPr>
              <a:t> betrieben wurde</a:t>
            </a:r>
            <a:endParaRPr lang="de-DE" dirty="0">
              <a:cs typeface="Calibri"/>
            </a:endParaRPr>
          </a:p>
          <a:p>
            <a:pPr>
              <a:buFont typeface="Wingdings"/>
              <a:buChar char="l"/>
            </a:pPr>
            <a:endParaRPr lang="de-DE" dirty="0"/>
          </a:p>
          <a:p>
            <a:pPr indent="0">
              <a:buNone/>
            </a:pPr>
            <a:r>
              <a:rPr lang="de-DE" sz="1800" dirty="0">
                <a:latin typeface="Verdana"/>
                <a:ea typeface="Verdana"/>
                <a:cs typeface="Calibri"/>
              </a:rPr>
              <a:t>  </a:t>
            </a:r>
            <a:endParaRPr lang="de-DE" dirty="0"/>
          </a:p>
          <a:p>
            <a:pPr>
              <a:buNone/>
            </a:pPr>
            <a:endParaRPr lang="de-DE" sz="1800" b="1" kern="1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0D1CDC9-F6BB-461D-8047-8DF5703CD1E0}"/>
              </a:ext>
            </a:extLst>
          </p:cNvPr>
          <p:cNvSpPr txBox="1">
            <a:spLocks/>
          </p:cNvSpPr>
          <p:nvPr/>
        </p:nvSpPr>
        <p:spPr>
          <a:xfrm>
            <a:off x="685800" y="1190908"/>
            <a:ext cx="829761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1" hangingPunct="1">
              <a:defRPr sz="3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>
              <a:defRPr sz="3300">
                <a:solidFill>
                  <a:schemeClr val="tx2"/>
                </a:solidFill>
                <a:latin typeface="Arial Black" pitchFamily="34" charset="0"/>
              </a:defRPr>
            </a:lvl2pPr>
            <a:lvl3pPr>
              <a:defRPr sz="3300">
                <a:solidFill>
                  <a:schemeClr val="tx2"/>
                </a:solidFill>
                <a:latin typeface="Arial Black" pitchFamily="34" charset="0"/>
              </a:defRPr>
            </a:lvl3pPr>
            <a:lvl4pPr>
              <a:defRPr sz="3300">
                <a:solidFill>
                  <a:schemeClr val="tx2"/>
                </a:solidFill>
                <a:latin typeface="Arial Black" pitchFamily="34" charset="0"/>
              </a:defRPr>
            </a:lvl4pPr>
            <a:lvl5pPr>
              <a:defRPr sz="3300">
                <a:solidFill>
                  <a:schemeClr val="tx2"/>
                </a:solidFill>
                <a:latin typeface="Arial Black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de-DE" altLang="de-DE" dirty="0"/>
              <a:t>Erasmus+ Me </a:t>
            </a:r>
            <a:r>
              <a:rPr lang="de-DE" altLang="de-DE" dirty="0" err="1"/>
              <a:t>too</a:t>
            </a:r>
            <a:r>
              <a:rPr lang="de-DE" altLang="de-DE" dirty="0"/>
              <a:t>?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EF2815A-23AB-470C-B40B-2024DB84339F}"/>
              </a:ext>
            </a:extLst>
          </p:cNvPr>
          <p:cNvSpPr/>
          <p:nvPr/>
        </p:nvSpPr>
        <p:spPr>
          <a:xfrm>
            <a:off x="5334992" y="5899468"/>
            <a:ext cx="25010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800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Godau</a:t>
            </a:r>
            <a:r>
              <a:rPr lang="de-DE" sz="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, Paul  + </a:t>
            </a:r>
            <a:r>
              <a:rPr lang="de-DE" sz="800" dirty="0">
                <a:latin typeface="Monotype Corsiva" charset="0"/>
              </a:rPr>
              <a:t>Maximilian Schulze</a:t>
            </a:r>
          </a:p>
          <a:p>
            <a:pPr lvl="0" algn="ctr"/>
            <a:r>
              <a:rPr lang="de-DE" sz="800" dirty="0">
                <a:latin typeface="Monotype Corsiva" charset="0"/>
                <a:ea typeface="Monotype Corsiva" charset="0"/>
                <a:cs typeface="Monotype Corsiva" charset="0"/>
              </a:rPr>
              <a:t>Kaufleute für Spedition und Logistikdienstleistung - </a:t>
            </a:r>
            <a:r>
              <a:rPr lang="de-DE" sz="800" dirty="0"/>
              <a:t>Spedition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CBA848B-50DD-49B1-8774-39382F70F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2932" y="1806631"/>
            <a:ext cx="1487603" cy="148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 descr="Bildergebnis für deltion college">
            <a:extLst>
              <a:ext uri="{FF2B5EF4-FFF2-40B4-BE49-F238E27FC236}">
                <a16:creationId xmlns:a16="http://schemas.microsoft.com/office/drawing/2014/main" id="{19933732-E91F-48A1-8C00-D230D9BB1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7040" y="407217"/>
            <a:ext cx="1873078" cy="1257304"/>
          </a:xfrm>
          <a:prstGeom prst="rect">
            <a:avLst/>
          </a:prstGeom>
          <a:noFill/>
        </p:spPr>
      </p:pic>
      <p:pic>
        <p:nvPicPr>
          <p:cNvPr id="21" name="Picture 4" descr="Tours and Travel Services">
            <a:extLst>
              <a:ext uri="{FF2B5EF4-FFF2-40B4-BE49-F238E27FC236}">
                <a16:creationId xmlns:a16="http://schemas.microsoft.com/office/drawing/2014/main" id="{9C1E7F42-BFA3-47E4-92EF-0D2AA825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1601" y="404082"/>
            <a:ext cx="1855741" cy="1258604"/>
          </a:xfrm>
          <a:prstGeom prst="rect">
            <a:avLst/>
          </a:prstGeom>
          <a:noFill/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94EC332-CA03-EAAA-2599-F3C7709E6AC8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79511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496505F-06E0-423C-BEDC-6DDC154321FA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1030068"/>
            <a:ext cx="8061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36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3300">
                <a:solidFill>
                  <a:schemeClr val="tx2"/>
                </a:solidFill>
                <a:latin typeface="Arial Black" pitchFamily="34" charset="0"/>
              </a:defRPr>
            </a:lvl2pPr>
            <a:lvl3pPr>
              <a:defRPr sz="3300">
                <a:solidFill>
                  <a:schemeClr val="tx2"/>
                </a:solidFill>
                <a:latin typeface="Arial Black" pitchFamily="34" charset="0"/>
              </a:defRPr>
            </a:lvl3pPr>
            <a:lvl4pPr>
              <a:defRPr sz="3300">
                <a:solidFill>
                  <a:schemeClr val="tx2"/>
                </a:solidFill>
                <a:latin typeface="Arial Black" pitchFamily="34" charset="0"/>
              </a:defRPr>
            </a:lvl4pPr>
            <a:lvl5pPr>
              <a:defRPr sz="3300">
                <a:solidFill>
                  <a:schemeClr val="tx2"/>
                </a:solidFill>
                <a:latin typeface="Arial Black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de-DE" altLang="de-DE" dirty="0"/>
              <a:t>Erasmus+ Was bringt mir das?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C3E030F-1376-4E6F-9ACB-3F496BD508B7}"/>
              </a:ext>
            </a:extLst>
          </p:cNvPr>
          <p:cNvSpPr/>
          <p:nvPr/>
        </p:nvSpPr>
        <p:spPr>
          <a:xfrm>
            <a:off x="391511" y="56388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hlinkClick r:id="rId2"/>
              </a:rPr>
              <a:t>https://www.na-bibb.de/presse/news/2019/ein-echter-gewinn-fuer-die-ausbildung/</a:t>
            </a:r>
            <a:endParaRPr lang="de-DE" dirty="0"/>
          </a:p>
          <a:p>
            <a:r>
              <a:rPr lang="de-DE" dirty="0">
                <a:hlinkClick r:id="rId3"/>
              </a:rPr>
              <a:t>https://www.na-bibb.de/erasmus-berufsbildung/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hlinkClick r:id="rId2"/>
            <a:extLst>
              <a:ext uri="{FF2B5EF4-FFF2-40B4-BE49-F238E27FC236}">
                <a16:creationId xmlns:a16="http://schemas.microsoft.com/office/drawing/2014/main" id="{BAEB1DE4-8DB5-4C54-8F9F-232EEC559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11" t="37931" r="-1"/>
          <a:stretch/>
        </p:blipFill>
        <p:spPr>
          <a:xfrm>
            <a:off x="645955" y="3428999"/>
            <a:ext cx="2790496" cy="215137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C75C03-10CE-4BB9-BA96-31DC4EF50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634" y="1860511"/>
            <a:ext cx="4945566" cy="377828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6DAE3C9-F162-436E-8335-FA7B9491DF68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BE76B95-20FF-4895-B7C6-46B6D6B12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15" y="1762013"/>
            <a:ext cx="2762636" cy="15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6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64EA3F7A-9BEC-4547-B6B8-663D1609D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766" y="566245"/>
            <a:ext cx="8061434" cy="1143000"/>
          </a:xfrm>
        </p:spPr>
        <p:txBody>
          <a:bodyPr/>
          <a:lstStyle/>
          <a:p>
            <a:pPr eaLnBrk="1" hangingPunct="1"/>
            <a:r>
              <a:rPr lang="de-DE" sz="2400" dirty="0"/>
              <a:t>Erasmus+ Benefits in der Berufsausbildung</a:t>
            </a:r>
            <a:endParaRPr lang="de-DE" altLang="de-DE" sz="2400" dirty="0">
              <a:cs typeface="Verdana" panose="020B0604030504040204" pitchFamily="34" charset="0"/>
            </a:endParaRP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4A0B21A0-F535-45A3-900B-14FF8F591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5083" y="1905000"/>
            <a:ext cx="8061434" cy="3962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altLang="de-DE" sz="1800" dirty="0">
                <a:cs typeface="Verdana" panose="020B0604030504040204" pitchFamily="34" charset="0"/>
              </a:rPr>
              <a:t>Das</a:t>
            </a:r>
            <a:r>
              <a:rPr lang="de-DE" altLang="de-DE" sz="1800" b="1" dirty="0">
                <a:cs typeface="Verdana" panose="020B0604030504040204" pitchFamily="34" charset="0"/>
              </a:rPr>
              <a:t> Erasmus+ </a:t>
            </a:r>
            <a:r>
              <a:rPr lang="de-DE" sz="1800" b="1" dirty="0"/>
              <a:t>Förderprogramm</a:t>
            </a:r>
            <a:r>
              <a:rPr lang="de-DE" sz="1800" dirty="0"/>
              <a:t> der Europäischen Union…</a:t>
            </a:r>
          </a:p>
          <a:p>
            <a:pPr eaLnBrk="1" hangingPunct="1">
              <a:buFontTx/>
              <a:buChar char="-"/>
            </a:pPr>
            <a:r>
              <a:rPr lang="de-DE" sz="1800" b="1" dirty="0"/>
              <a:t>finanziert</a:t>
            </a:r>
            <a:r>
              <a:rPr lang="de-DE" sz="1800" dirty="0"/>
              <a:t> </a:t>
            </a:r>
            <a:r>
              <a:rPr lang="de-DE" sz="1800" b="1" dirty="0"/>
              <a:t>Lernerfahrungen </a:t>
            </a:r>
            <a:r>
              <a:rPr lang="de-DE" sz="1800" dirty="0"/>
              <a:t>im</a:t>
            </a:r>
            <a:r>
              <a:rPr lang="de-DE" sz="1800" b="1" dirty="0"/>
              <a:t> </a:t>
            </a:r>
            <a:r>
              <a:rPr lang="de-DE" sz="1800" i="1" dirty="0"/>
              <a:t>Ausland</a:t>
            </a:r>
            <a:r>
              <a:rPr lang="de-DE" sz="1800" dirty="0"/>
              <a:t> </a:t>
            </a:r>
            <a:r>
              <a:rPr lang="de-DE" sz="1800" b="1" u="sng" dirty="0"/>
              <a:t>während</a:t>
            </a:r>
            <a:r>
              <a:rPr lang="de-DE" sz="1800" dirty="0"/>
              <a:t> und </a:t>
            </a:r>
            <a:r>
              <a:rPr lang="de-DE" sz="1800" b="1" u="sng" dirty="0"/>
              <a:t>nach</a:t>
            </a:r>
            <a:r>
              <a:rPr lang="de-DE" sz="1800" dirty="0"/>
              <a:t> der </a:t>
            </a:r>
            <a:r>
              <a:rPr lang="de-DE" sz="1800" b="1" dirty="0"/>
              <a:t>Berufsausbildung</a:t>
            </a:r>
          </a:p>
          <a:p>
            <a:pPr eaLnBrk="1" hangingPunct="1">
              <a:buFontTx/>
              <a:buChar char="-"/>
            </a:pPr>
            <a:r>
              <a:rPr lang="de-DE" altLang="de-DE" sz="1800" dirty="0">
                <a:cs typeface="Verdana" panose="020B0604030504040204" pitchFamily="34" charset="0"/>
              </a:rPr>
              <a:t>stärkt </a:t>
            </a:r>
            <a:r>
              <a:rPr lang="de-DE" altLang="de-DE" sz="1800" b="1" dirty="0">
                <a:cs typeface="Verdana" panose="020B0604030504040204" pitchFamily="34" charset="0"/>
              </a:rPr>
              <a:t>Ihre</a:t>
            </a:r>
            <a:r>
              <a:rPr lang="de-DE" altLang="de-DE" sz="1800" dirty="0">
                <a:cs typeface="Verdana" panose="020B0604030504040204" pitchFamily="34" charset="0"/>
              </a:rPr>
              <a:t> </a:t>
            </a:r>
            <a:r>
              <a:rPr lang="de-DE" altLang="de-DE" sz="1800" b="1" dirty="0">
                <a:cs typeface="Verdana" panose="020B0604030504040204" pitchFamily="34" charset="0"/>
              </a:rPr>
              <a:t>internationale Handlungskompetenz</a:t>
            </a:r>
          </a:p>
          <a:p>
            <a:pPr marL="990600" lvl="1" indent="-590550" eaLnBrk="1" hangingPunct="1"/>
            <a:r>
              <a:rPr lang="de-DE" altLang="de-DE" sz="1600" dirty="0">
                <a:cs typeface="Verdana" panose="020B0604030504040204" pitchFamily="34" charset="0"/>
              </a:rPr>
              <a:t>Blick über den Tellerrand</a:t>
            </a:r>
          </a:p>
          <a:p>
            <a:pPr marL="990600" lvl="1" indent="-590550" eaLnBrk="1" hangingPunct="1"/>
            <a:r>
              <a:rPr lang="de-DE" altLang="de-DE" sz="1600" dirty="0">
                <a:cs typeface="Verdana" panose="020B0604030504040204" pitchFamily="34" charset="0"/>
              </a:rPr>
              <a:t>Kontakt mit Kunden/ Fachpersonal im Ausland</a:t>
            </a:r>
          </a:p>
          <a:p>
            <a:pPr marL="990600" lvl="1" indent="-590550" eaLnBrk="1" hangingPunct="1"/>
            <a:r>
              <a:rPr lang="de-DE" altLang="de-DE" sz="1600" dirty="0">
                <a:cs typeface="Verdana" panose="020B0604030504040204" pitchFamily="34" charset="0"/>
              </a:rPr>
              <a:t>Arbeitsweisen im Ausland</a:t>
            </a:r>
          </a:p>
          <a:p>
            <a:pPr marL="990600" lvl="1" indent="-590550" eaLnBrk="1" hangingPunct="1"/>
            <a:r>
              <a:rPr lang="de-DE" altLang="de-DE" sz="1600" dirty="0">
                <a:cs typeface="Verdana" panose="020B0604030504040204" pitchFamily="34" charset="0"/>
              </a:rPr>
              <a:t>Bessere Chancen auf dem Arbeitsmarkt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de-DE" altLang="de-DE" sz="1800" dirty="0">
                <a:cs typeface="Verdana" panose="020B0604030504040204" pitchFamily="34" charset="0"/>
              </a:rPr>
              <a:t>ist das Plus (+) für Ihre </a:t>
            </a:r>
            <a:r>
              <a:rPr lang="de-DE" altLang="de-DE" sz="1800" b="1" dirty="0">
                <a:cs typeface="Verdana" panose="020B0604030504040204" pitchFamily="34" charset="0"/>
              </a:rPr>
              <a:t>Persönlichkeit</a:t>
            </a:r>
          </a:p>
          <a:p>
            <a:pPr marL="990600" lvl="1" indent="-590550" eaLnBrk="1" hangingPunct="1"/>
            <a:r>
              <a:rPr lang="de-DE" altLang="de-DE" sz="1300" b="1" dirty="0">
                <a:cs typeface="Verdana" panose="020B0604030504040204" pitchFamily="34" charset="0"/>
              </a:rPr>
              <a:t>Fremdsprachenkompetenzen </a:t>
            </a:r>
            <a:r>
              <a:rPr lang="de-DE" altLang="de-DE" sz="1300" dirty="0">
                <a:cs typeface="Verdana" panose="020B0604030504040204" pitchFamily="34" charset="0"/>
              </a:rPr>
              <a:t>(Kommunikation)</a:t>
            </a:r>
          </a:p>
          <a:p>
            <a:pPr marL="990600" lvl="1" indent="-590550" eaLnBrk="1" hangingPunct="1"/>
            <a:r>
              <a:rPr lang="de-DE" altLang="de-DE" sz="1300" b="1" dirty="0">
                <a:cs typeface="Verdana" panose="020B0604030504040204" pitchFamily="34" charset="0"/>
              </a:rPr>
              <a:t>Interkulturelle</a:t>
            </a:r>
            <a:r>
              <a:rPr lang="de-DE" altLang="de-DE" sz="1300" dirty="0">
                <a:cs typeface="Verdana" panose="020B0604030504040204" pitchFamily="34" charset="0"/>
              </a:rPr>
              <a:t> </a:t>
            </a:r>
            <a:r>
              <a:rPr lang="de-DE" altLang="de-DE" sz="1300" b="1" dirty="0">
                <a:cs typeface="Verdana" panose="020B0604030504040204" pitchFamily="34" charset="0"/>
              </a:rPr>
              <a:t>Kompetenzen </a:t>
            </a:r>
            <a:r>
              <a:rPr lang="de-DE" altLang="de-DE" sz="1300" dirty="0">
                <a:cs typeface="Verdana" panose="020B0604030504040204" pitchFamily="34" charset="0"/>
              </a:rPr>
              <a:t>(Kultur) </a:t>
            </a:r>
          </a:p>
          <a:p>
            <a:pPr marL="990600" lvl="1" indent="-590550" eaLnBrk="1" hangingPunct="1"/>
            <a:r>
              <a:rPr lang="de-DE" altLang="de-DE" sz="1300" b="1" dirty="0">
                <a:cs typeface="Verdana" panose="020B0604030504040204" pitchFamily="34" charset="0"/>
              </a:rPr>
              <a:t>Personalkompetenzen</a:t>
            </a:r>
            <a:r>
              <a:rPr lang="de-DE" altLang="de-DE" sz="1300" dirty="0">
                <a:cs typeface="Verdana" panose="020B0604030504040204" pitchFamily="34" charset="0"/>
              </a:rPr>
              <a:t> (Eigenverantwortung)</a:t>
            </a:r>
          </a:p>
          <a:p>
            <a:pPr marL="990600" lvl="1" indent="-590550" eaLnBrk="1" hangingPunct="1"/>
            <a:r>
              <a:rPr lang="de-DE" altLang="de-DE" sz="1300" b="1" dirty="0">
                <a:cs typeface="Verdana" panose="020B0604030504040204" pitchFamily="34" charset="0"/>
              </a:rPr>
              <a:t>Sozialkompetenzen </a:t>
            </a:r>
            <a:r>
              <a:rPr lang="de-DE" altLang="de-DE" sz="1300" dirty="0">
                <a:cs typeface="Verdana" panose="020B0604030504040204" pitchFamily="34" charset="0"/>
              </a:rPr>
              <a:t>(Team- und Konfliktfähigkeit)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84C795-DCC0-47FB-AB43-64875DAB1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581400"/>
            <a:ext cx="1714500" cy="1143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5A91B62-5A95-4BA3-8983-219BB3C5CEC3}"/>
              </a:ext>
            </a:extLst>
          </p:cNvPr>
          <p:cNvSpPr txBox="1"/>
          <p:nvPr/>
        </p:nvSpPr>
        <p:spPr>
          <a:xfrm>
            <a:off x="5350276" y="54886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hteck 2">
            <a:extLst>
              <a:ext uri="{FF2B5EF4-FFF2-40B4-BE49-F238E27FC236}">
                <a16:creationId xmlns:a16="http://schemas.microsoft.com/office/drawing/2014/main" id="{940BC4E1-9450-FE11-057F-674BA8079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7526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de-DE" altLang="de-DE" sz="32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03D8C25-C8C7-8CEC-21A7-FDC90C175E86}"/>
              </a:ext>
            </a:extLst>
          </p:cNvPr>
          <p:cNvSpPr/>
          <p:nvPr/>
        </p:nvSpPr>
        <p:spPr>
          <a:xfrm>
            <a:off x="254877" y="2930523"/>
            <a:ext cx="2215776" cy="1503140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rgbClr val="0070C0"/>
                </a:solidFill>
              </a:rPr>
              <a:t>3 Wochen </a:t>
            </a:r>
          </a:p>
          <a:p>
            <a:pPr algn="ctr">
              <a:defRPr/>
            </a:pPr>
            <a:r>
              <a:rPr lang="de-DE" sz="1600" dirty="0">
                <a:solidFill>
                  <a:srgbClr val="0070C0"/>
                </a:solidFill>
              </a:rPr>
              <a:t>Tourismus - Workshop </a:t>
            </a:r>
            <a:r>
              <a:rPr lang="de-DE" dirty="0">
                <a:solidFill>
                  <a:srgbClr val="0070C0"/>
                </a:solidFill>
              </a:rPr>
              <a:t>in Spanien</a:t>
            </a:r>
          </a:p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September/ Oktober</a:t>
            </a:r>
          </a:p>
        </p:txBody>
      </p:sp>
      <p:pic>
        <p:nvPicPr>
          <p:cNvPr id="7174" name="Grafik 3">
            <a:extLst>
              <a:ext uri="{FF2B5EF4-FFF2-40B4-BE49-F238E27FC236}">
                <a16:creationId xmlns:a16="http://schemas.microsoft.com/office/drawing/2014/main" id="{73388EC4-0AEA-DE2E-CBA6-2F10F11AE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667000"/>
            <a:ext cx="5603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EA0D58B-7A07-53F2-F98B-8ECA1823F578}"/>
              </a:ext>
            </a:extLst>
          </p:cNvPr>
          <p:cNvSpPr/>
          <p:nvPr/>
        </p:nvSpPr>
        <p:spPr>
          <a:xfrm>
            <a:off x="2507459" y="2930523"/>
            <a:ext cx="2102404" cy="1503139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>
                <a:solidFill>
                  <a:srgbClr val="0070C0"/>
                </a:solidFill>
              </a:rPr>
              <a:t>4 </a:t>
            </a:r>
            <a:r>
              <a:rPr lang="de-DE" dirty="0">
                <a:solidFill>
                  <a:srgbClr val="0070C0"/>
                </a:solidFill>
              </a:rPr>
              <a:t>Wochen </a:t>
            </a:r>
          </a:p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Skills </a:t>
            </a:r>
            <a:r>
              <a:rPr lang="de-DE" dirty="0" err="1">
                <a:solidFill>
                  <a:srgbClr val="0070C0"/>
                </a:solidFill>
              </a:rPr>
              <a:t>Presentation</a:t>
            </a:r>
            <a:r>
              <a:rPr lang="de-DE" dirty="0">
                <a:solidFill>
                  <a:srgbClr val="0070C0"/>
                </a:solidFill>
              </a:rPr>
              <a:t> Praktikum in Finnland </a:t>
            </a:r>
          </a:p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März/April</a:t>
            </a:r>
          </a:p>
        </p:txBody>
      </p:sp>
      <p:pic>
        <p:nvPicPr>
          <p:cNvPr id="7178" name="Grafik 4">
            <a:extLst>
              <a:ext uri="{FF2B5EF4-FFF2-40B4-BE49-F238E27FC236}">
                <a16:creationId xmlns:a16="http://schemas.microsoft.com/office/drawing/2014/main" id="{C9E8E147-860B-2993-7BE4-ACD877C2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2667000"/>
            <a:ext cx="547688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88D3D0C-B9ED-69FF-E741-6AFC2FC498B4}"/>
              </a:ext>
            </a:extLst>
          </p:cNvPr>
          <p:cNvSpPr/>
          <p:nvPr/>
        </p:nvSpPr>
        <p:spPr>
          <a:xfrm>
            <a:off x="4641414" y="2930523"/>
            <a:ext cx="2215777" cy="1503139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2 Wochen </a:t>
            </a:r>
          </a:p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Internationaler E-Commerce Workshop in Zwolle</a:t>
            </a:r>
          </a:p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Oktober (</a:t>
            </a:r>
            <a:r>
              <a:rPr lang="de-DE" dirty="0" err="1">
                <a:solidFill>
                  <a:srgbClr val="0070C0"/>
                </a:solidFill>
              </a:rPr>
              <a:t>tbc</a:t>
            </a:r>
            <a:r>
              <a:rPr lang="de-DE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7182" name="Grafik 10">
            <a:extLst>
              <a:ext uri="{FF2B5EF4-FFF2-40B4-BE49-F238E27FC236}">
                <a16:creationId xmlns:a16="http://schemas.microsoft.com/office/drawing/2014/main" id="{FD6E28DB-23FD-D9C1-CA4E-9AED41BD2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2667000"/>
            <a:ext cx="5413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itel 4">
            <a:extLst>
              <a:ext uri="{FF2B5EF4-FFF2-40B4-BE49-F238E27FC236}">
                <a16:creationId xmlns:a16="http://schemas.microsoft.com/office/drawing/2014/main" id="{1C4FC800-66D3-D175-F9C4-CC0F0E437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96963"/>
            <a:ext cx="8534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de-DE" altLang="de-DE" sz="3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LOTIE – </a:t>
            </a:r>
            <a:r>
              <a:rPr lang="de-DE" altLang="de-DE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Willkommen in der Welt </a:t>
            </a:r>
            <a:r>
              <a:rPr lang="de-DE" altLang="de-DE" sz="3600" dirty="0"/>
              <a:t>Erasmus+ Lernexpedition für Azubis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3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A3F6ACA-688E-8C31-EA2F-833BBF34830A}"/>
              </a:ext>
            </a:extLst>
          </p:cNvPr>
          <p:cNvSpPr/>
          <p:nvPr/>
        </p:nvSpPr>
        <p:spPr>
          <a:xfrm>
            <a:off x="533400" y="4580656"/>
            <a:ext cx="2915032" cy="1503139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ab 2 Wochen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>
                <a:solidFill>
                  <a:srgbClr val="0070C0"/>
                </a:solidFill>
              </a:rPr>
              <a:t>individuelles Praktikum beim Ausbildungspartner </a:t>
            </a:r>
            <a:r>
              <a:rPr lang="de-DE" u="sng" dirty="0">
                <a:solidFill>
                  <a:srgbClr val="0070C0"/>
                </a:solidFill>
              </a:rPr>
              <a:t>während</a:t>
            </a:r>
            <a:r>
              <a:rPr lang="de-DE" dirty="0">
                <a:solidFill>
                  <a:srgbClr val="0070C0"/>
                </a:solidFill>
              </a:rPr>
              <a:t> der Ausbildung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2C6F0E3-ACE6-B3B0-F2AE-E1B67246873B}"/>
              </a:ext>
            </a:extLst>
          </p:cNvPr>
          <p:cNvSpPr/>
          <p:nvPr/>
        </p:nvSpPr>
        <p:spPr>
          <a:xfrm>
            <a:off x="3511842" y="4583717"/>
            <a:ext cx="2102405" cy="1503139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>
                <a:solidFill>
                  <a:srgbClr val="0070C0"/>
                </a:solidFill>
              </a:rPr>
              <a:t>bis 360 Tage 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>
                <a:solidFill>
                  <a:srgbClr val="0070C0"/>
                </a:solidFill>
              </a:rPr>
              <a:t>individuelles Praktikum </a:t>
            </a:r>
            <a:r>
              <a:rPr lang="de-DE" u="sng" dirty="0">
                <a:solidFill>
                  <a:srgbClr val="0070C0"/>
                </a:solidFill>
              </a:rPr>
              <a:t>nach</a:t>
            </a:r>
            <a:r>
              <a:rPr lang="de-DE" dirty="0">
                <a:solidFill>
                  <a:srgbClr val="0070C0"/>
                </a:solidFill>
              </a:rPr>
              <a:t> Abschluss der Ausbildung</a:t>
            </a:r>
          </a:p>
        </p:txBody>
      </p:sp>
      <p:pic>
        <p:nvPicPr>
          <p:cNvPr id="7191" name="Grafik 26">
            <a:extLst>
              <a:ext uri="{FF2B5EF4-FFF2-40B4-BE49-F238E27FC236}">
                <a16:creationId xmlns:a16="http://schemas.microsoft.com/office/drawing/2014/main" id="{CB371CCC-E9A8-B86C-7A40-008F10525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67" y="4572000"/>
            <a:ext cx="5302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CFEED1BA-6162-0435-CD37-BEFE7760D9C4}"/>
              </a:ext>
            </a:extLst>
          </p:cNvPr>
          <p:cNvSpPr/>
          <p:nvPr/>
        </p:nvSpPr>
        <p:spPr>
          <a:xfrm>
            <a:off x="6964125" y="2930523"/>
            <a:ext cx="1944696" cy="1503139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rgbClr val="0070C0"/>
                </a:solidFill>
              </a:rPr>
              <a:t>Praktika über </a:t>
            </a:r>
            <a:r>
              <a:rPr lang="de-DE" sz="1600" i="1" dirty="0" err="1">
                <a:solidFill>
                  <a:srgbClr val="0070C0"/>
                </a:solidFill>
              </a:rPr>
              <a:t>GoEurope</a:t>
            </a:r>
            <a:r>
              <a:rPr lang="de-DE" sz="1600" i="1" dirty="0">
                <a:solidFill>
                  <a:srgbClr val="0070C0"/>
                </a:solidFill>
              </a:rPr>
              <a:t> </a:t>
            </a:r>
            <a:r>
              <a:rPr lang="de-DE" sz="1600" dirty="0">
                <a:solidFill>
                  <a:srgbClr val="0070C0"/>
                </a:solidFill>
              </a:rPr>
              <a:t>im Mai</a:t>
            </a: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7198" name="Grafik 19">
            <a:extLst>
              <a:ext uri="{FF2B5EF4-FFF2-40B4-BE49-F238E27FC236}">
                <a16:creationId xmlns:a16="http://schemas.microsoft.com/office/drawing/2014/main" id="{665CC48A-0246-03ED-BCC7-D880EC754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769" y="5055498"/>
            <a:ext cx="26670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Grafik 16">
            <a:extLst>
              <a:ext uri="{FF2B5EF4-FFF2-40B4-BE49-F238E27FC236}">
                <a16:creationId xmlns:a16="http://schemas.microsoft.com/office/drawing/2014/main" id="{F2BBED06-AE9C-268B-2E9F-976BA7302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67" y="4899062"/>
            <a:ext cx="4889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50F4AF9-4704-BAF8-008E-220781AE31F7}"/>
              </a:ext>
            </a:extLst>
          </p:cNvPr>
          <p:cNvSpPr txBox="1"/>
          <p:nvPr/>
        </p:nvSpPr>
        <p:spPr>
          <a:xfrm>
            <a:off x="5183188" y="594721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71FCE4-2BC4-2173-86F2-DB228BC5C3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8689" y="5385653"/>
            <a:ext cx="488950" cy="32537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F298EA7-3084-7C76-59B2-C5C73B68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76" y="5778801"/>
            <a:ext cx="516703" cy="2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96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8637C6F-71EA-F0BD-00EC-187584DA3176}"/>
              </a:ext>
            </a:extLst>
          </p:cNvPr>
          <p:cNvSpPr/>
          <p:nvPr/>
        </p:nvSpPr>
        <p:spPr>
          <a:xfrm>
            <a:off x="463778" y="2286000"/>
            <a:ext cx="4184421" cy="1583157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 sz="1600" i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C50C9162-E3A0-DB67-90A3-D3DD921D2D0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220788"/>
          <a:ext cx="8229600" cy="566953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17812">
                <a:tc>
                  <a:txBody>
                    <a:bodyPr/>
                    <a:lstStyle/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N. Venn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+</a:t>
                      </a:r>
                      <a:b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</a:b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I. Ruebsam 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u.a. George, Schielke, Castellano            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Kontakt: Nachname@osz-lotis.de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Mehr Infos auf der OSZ Lotis Homepage: 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OSZ Lotis International – Ein Plus für die Ausbildung</a:t>
                      </a:r>
                      <a:endParaRPr lang="de-DE" sz="1800" b="1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i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de-DE" sz="1800" i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https://www.osz-lotis.de/auf-nach-europa/</a:t>
                      </a:r>
                      <a:r>
                        <a:rPr lang="de-DE" sz="1800" i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Anmeldungen zum Praktikum hier: </a:t>
                      </a: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Anmeldung Internationale Lernerfahrungen</a:t>
                      </a:r>
                      <a:r>
                        <a:rPr lang="de-DE" sz="180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 </a:t>
                      </a:r>
                      <a:r>
                        <a:rPr lang="de-DE" sz="1800" i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(LOTIE)</a:t>
                      </a:r>
                      <a:endParaRPr lang="de-DE" sz="1800" i="1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800" i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(https://osz-lotis-mobil.de/dbeurope/insert2.php?projektnr=108037)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0170" marR="9017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925">
                <a:tc>
                  <a:txBody>
                    <a:bodyPr/>
                    <a:lstStyle/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0170" marR="9017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925">
                <a:tc>
                  <a:txBody>
                    <a:bodyPr/>
                    <a:lstStyle/>
                    <a:p>
                      <a:pPr marL="269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0170" marR="9017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201" name="Grafik 9">
            <a:extLst>
              <a:ext uri="{FF2B5EF4-FFF2-40B4-BE49-F238E27FC236}">
                <a16:creationId xmlns:a16="http://schemas.microsoft.com/office/drawing/2014/main" id="{291AEEDC-F423-1596-2397-DE264A9B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451225"/>
            <a:ext cx="3492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Grafik 10">
            <a:extLst>
              <a:ext uri="{FF2B5EF4-FFF2-40B4-BE49-F238E27FC236}">
                <a16:creationId xmlns:a16="http://schemas.microsoft.com/office/drawing/2014/main" id="{20998DEC-6EDE-51F6-5BE2-2589FE179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438400"/>
            <a:ext cx="3492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Titel 4">
            <a:extLst>
              <a:ext uri="{FF2B5EF4-FFF2-40B4-BE49-F238E27FC236}">
                <a16:creationId xmlns:a16="http://schemas.microsoft.com/office/drawing/2014/main" id="{7216AFDD-EF3B-68F3-8699-8390487BD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96963"/>
            <a:ext cx="8534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de-DE" altLang="de-DE" sz="33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LOTIE – </a:t>
            </a:r>
            <a:r>
              <a:rPr lang="de-DE" altLang="de-DE" sz="36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Lotis International</a:t>
            </a:r>
          </a:p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de-DE" altLang="de-DE" sz="3600"/>
              <a:t>Ansprechpartner für Azubis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de-DE" altLang="de-DE" sz="330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3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8204" name="Grafik 14">
            <a:extLst>
              <a:ext uri="{FF2B5EF4-FFF2-40B4-BE49-F238E27FC236}">
                <a16:creationId xmlns:a16="http://schemas.microsoft.com/office/drawing/2014/main" id="{4D67FA25-0F61-4306-6D24-DC84E4ED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813050"/>
            <a:ext cx="3492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A16507E4-C500-BA65-4F3F-9053F835D186}"/>
              </a:ext>
            </a:extLst>
          </p:cNvPr>
          <p:cNvSpPr/>
          <p:nvPr/>
        </p:nvSpPr>
        <p:spPr>
          <a:xfrm>
            <a:off x="6735526" y="2209800"/>
            <a:ext cx="1944696" cy="1503139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1600" i="1" dirty="0">
                <a:solidFill>
                  <a:schemeClr val="tx1"/>
                </a:solidFill>
              </a:rPr>
              <a:t>PM </a:t>
            </a:r>
            <a:r>
              <a:rPr lang="de-DE" sz="1600" i="1" dirty="0" err="1">
                <a:solidFill>
                  <a:schemeClr val="tx1"/>
                </a:solidFill>
              </a:rPr>
              <a:t>GoEurope</a:t>
            </a:r>
            <a:r>
              <a:rPr lang="de-DE" sz="1600" i="1" dirty="0">
                <a:solidFill>
                  <a:schemeClr val="tx1"/>
                </a:solidFill>
              </a:rPr>
              <a:t>: </a:t>
            </a:r>
            <a:br>
              <a:rPr lang="de-DE" sz="1600" i="1" dirty="0">
                <a:solidFill>
                  <a:schemeClr val="tx1"/>
                </a:solidFill>
              </a:rPr>
            </a:br>
            <a:r>
              <a:rPr lang="de-DE" sz="1600" b="1" i="1" dirty="0">
                <a:solidFill>
                  <a:schemeClr val="tx1"/>
                </a:solidFill>
              </a:rPr>
              <a:t>C. Khalaf, </a:t>
            </a:r>
            <a:br>
              <a:rPr lang="de-DE" sz="1600" b="1" i="1" dirty="0">
                <a:solidFill>
                  <a:schemeClr val="tx1"/>
                </a:solidFill>
              </a:rPr>
            </a:br>
            <a:r>
              <a:rPr lang="de-DE" sz="1600" b="1" i="1" dirty="0">
                <a:solidFill>
                  <a:srgbClr val="0070C0"/>
                </a:solidFill>
              </a:rPr>
              <a:t>M. Mielke, </a:t>
            </a:r>
            <a:br>
              <a:rPr lang="de-DE" sz="1600" b="1" i="1" dirty="0">
                <a:solidFill>
                  <a:schemeClr val="tx1"/>
                </a:solidFill>
              </a:rPr>
            </a:br>
            <a:r>
              <a:rPr lang="de-DE" sz="1600" b="1" i="1" dirty="0">
                <a:solidFill>
                  <a:schemeClr val="tx1"/>
                </a:solidFill>
              </a:rPr>
              <a:t>T. Siekmann</a:t>
            </a:r>
          </a:p>
        </p:txBody>
      </p:sp>
      <p:pic>
        <p:nvPicPr>
          <p:cNvPr id="8208" name="Grafik 2">
            <a:extLst>
              <a:ext uri="{FF2B5EF4-FFF2-40B4-BE49-F238E27FC236}">
                <a16:creationId xmlns:a16="http://schemas.microsoft.com/office/drawing/2014/main" id="{4B81F72C-FFED-D5DC-401B-B91C85260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078163"/>
            <a:ext cx="3492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Grafik 19">
            <a:extLst>
              <a:ext uri="{FF2B5EF4-FFF2-40B4-BE49-F238E27FC236}">
                <a16:creationId xmlns:a16="http://schemas.microsoft.com/office/drawing/2014/main" id="{CEFE15FB-A591-0B87-441B-A7BF8BAA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934841"/>
            <a:ext cx="2362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AB18FB8-5C86-E343-EE59-FE241D60D687}"/>
              </a:ext>
            </a:extLst>
          </p:cNvPr>
          <p:cNvSpPr txBox="1"/>
          <p:nvPr/>
        </p:nvSpPr>
        <p:spPr>
          <a:xfrm>
            <a:off x="3084713" y="634761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B9D2272-9F3D-6325-88B1-4E5B20410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0" y="2979208"/>
            <a:ext cx="478074" cy="25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03358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54CF1EE-2E39-460A-BBFC-C082E74E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548867"/>
            <a:ext cx="8142514" cy="1143000"/>
          </a:xfrm>
        </p:spPr>
        <p:txBody>
          <a:bodyPr/>
          <a:lstStyle/>
          <a:p>
            <a:pPr algn="ctr"/>
            <a:br>
              <a:rPr lang="de-DE" sz="2400" dirty="0"/>
            </a:br>
            <a:r>
              <a:rPr lang="de-DE" sz="2400" dirty="0"/>
              <a:t>Das </a:t>
            </a:r>
            <a:r>
              <a:rPr lang="de-DE" sz="2400" b="1" dirty="0"/>
              <a:t>Plus</a:t>
            </a:r>
            <a:r>
              <a:rPr lang="de-DE" sz="2400" dirty="0"/>
              <a:t> in von Erasmus+ in der Berufsausbildung</a:t>
            </a:r>
          </a:p>
        </p:txBody>
      </p:sp>
      <p:sp>
        <p:nvSpPr>
          <p:cNvPr id="40" name="Rectangle 73">
            <a:extLst>
              <a:ext uri="{FF2B5EF4-FFF2-40B4-BE49-F238E27FC236}">
                <a16:creationId xmlns:a16="http://schemas.microsoft.com/office/drawing/2014/main" id="{B6285BA9-4ABA-4239-881A-5E05F79D6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511" y="1828806"/>
            <a:ext cx="7679575" cy="3216828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altLang="de-DE" sz="2800" b="1" i="1" dirty="0">
                <a:solidFill>
                  <a:srgbClr val="0070C0"/>
                </a:solidFill>
              </a:rPr>
              <a:t>Fragen?  -&gt;</a:t>
            </a:r>
            <a:r>
              <a:rPr lang="de-DE" altLang="de-DE" sz="2800" b="1" i="1" dirty="0">
                <a:solidFill>
                  <a:srgbClr val="0070C0"/>
                </a:solidFill>
                <a:hlinkClick r:id="rId3" action="ppaction://hlinkfile"/>
              </a:rPr>
              <a:t>Film ab</a:t>
            </a:r>
            <a:r>
              <a:rPr lang="de-DE" altLang="de-DE" sz="2800" b="1" i="1" dirty="0">
                <a:solidFill>
                  <a:srgbClr val="0070C0"/>
                </a:solidFill>
              </a:rPr>
              <a:t>!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  <a:latin typeface="+mn-lt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  <a:latin typeface="+mn-lt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  <a:latin typeface="+mn-lt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altLang="de-DE" b="1" i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de-DE" altLang="de-DE" i="1" dirty="0" err="1">
                <a:solidFill>
                  <a:srgbClr val="0070C0"/>
                </a:solidFill>
                <a:latin typeface="+mn-lt"/>
              </a:rPr>
              <a:t>Go.Learn.Share</a:t>
            </a:r>
            <a:r>
              <a:rPr lang="de-DE" altLang="de-DE" i="1" dirty="0">
                <a:solidFill>
                  <a:srgbClr val="0070C0"/>
                </a:solidFill>
              </a:rPr>
              <a:t>! Mit Erasmus+	Vielen Dank für die Aufmerksamkeit!</a:t>
            </a:r>
            <a:endParaRPr lang="de-DE" altLang="de-DE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1" name="Rectangle 74">
            <a:extLst>
              <a:ext uri="{FF2B5EF4-FFF2-40B4-BE49-F238E27FC236}">
                <a16:creationId xmlns:a16="http://schemas.microsoft.com/office/drawing/2014/main" id="{7A90D1E9-B77A-44F5-B586-D0780D85F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896438"/>
            <a:ext cx="9144000" cy="0"/>
          </a:xfrm>
          <a:prstGeom prst="rect">
            <a:avLst/>
          </a:prstGeom>
          <a:solidFill>
            <a:srgbClr val="4472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23D34AA-DF0C-4B18-9F90-DF9BB32C9D98}"/>
              </a:ext>
            </a:extLst>
          </p:cNvPr>
          <p:cNvSpPr txBox="1"/>
          <p:nvPr/>
        </p:nvSpPr>
        <p:spPr>
          <a:xfrm>
            <a:off x="2838598" y="483055"/>
            <a:ext cx="3581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  <p:pic>
        <p:nvPicPr>
          <p:cNvPr id="2" name="Grafik 2" descr="Ein Bild, das Text enthält.&#10;&#10;Beschreibung automatisch generiert.">
            <a:extLst>
              <a:ext uri="{FF2B5EF4-FFF2-40B4-BE49-F238E27FC236}">
                <a16:creationId xmlns:a16="http://schemas.microsoft.com/office/drawing/2014/main" id="{E1A5972D-57C9-9C17-3F5F-CFF9564D0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816" y="2331967"/>
            <a:ext cx="3893871" cy="2899812"/>
          </a:xfrm>
          <a:prstGeom prst="rect">
            <a:avLst/>
          </a:prstGeom>
        </p:spPr>
      </p:pic>
      <p:sp>
        <p:nvSpPr>
          <p:cNvPr id="3" name="Pfeil: nach oben 2">
            <a:extLst>
              <a:ext uri="{FF2B5EF4-FFF2-40B4-BE49-F238E27FC236}">
                <a16:creationId xmlns:a16="http://schemas.microsoft.com/office/drawing/2014/main" id="{FF8F10ED-4B45-B4B4-3EEE-DDB7B1E3AC31}"/>
              </a:ext>
            </a:extLst>
          </p:cNvPr>
          <p:cNvSpPr/>
          <p:nvPr/>
        </p:nvSpPr>
        <p:spPr>
          <a:xfrm rot="4680000">
            <a:off x="4011895" y="2578815"/>
            <a:ext cx="467939" cy="1135328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hlinkClick r:id="rId5"/>
            <a:extLst>
              <a:ext uri="{FF2B5EF4-FFF2-40B4-BE49-F238E27FC236}">
                <a16:creationId xmlns:a16="http://schemas.microsoft.com/office/drawing/2014/main" id="{89F2612E-77C3-AE2D-0FDA-7D4CD72F0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46" y="2122975"/>
            <a:ext cx="301472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24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97653EF6-C1E9-4793-A07D-B169EA229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219200"/>
            <a:ext cx="9296400" cy="533400"/>
          </a:xfrm>
        </p:spPr>
        <p:txBody>
          <a:bodyPr/>
          <a:lstStyle/>
          <a:p>
            <a:pPr eaLnBrk="1" hangingPunct="1"/>
            <a:r>
              <a:rPr lang="de-DE" altLang="de-DE" sz="3600" dirty="0">
                <a:cs typeface="Verdana" panose="020B0604030504040204" pitchFamily="34" charset="0"/>
              </a:rPr>
              <a:t>Erasmus+ </a:t>
            </a:r>
            <a:r>
              <a:rPr lang="de-DE" sz="3600" dirty="0"/>
              <a:t>in der Berufsausbildung</a:t>
            </a:r>
            <a:endParaRPr lang="de-DE" altLang="de-DE" sz="3600" dirty="0">
              <a:cs typeface="Verdana" panose="020B0604030504040204" pitchFamily="34" charset="0"/>
            </a:endParaRP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1635B246-AD33-4027-9D28-08F3C4DA5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229600" cy="38655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de-DE" altLang="de-DE" sz="2000" b="1" dirty="0">
                <a:cs typeface="Verdana" panose="020B0604030504040204" pitchFamily="34" charset="0"/>
              </a:rPr>
              <a:t>Rechtliche Basis </a:t>
            </a:r>
            <a:r>
              <a:rPr lang="de-DE" altLang="de-DE" sz="2000" dirty="0">
                <a:cs typeface="Verdana" panose="020B0604030504040204" pitchFamily="34" charset="0"/>
              </a:rPr>
              <a:t>für Auslandsaufenthalte </a:t>
            </a:r>
            <a:r>
              <a:rPr lang="de-DE" altLang="de-DE" sz="2000" b="1" dirty="0">
                <a:cs typeface="Verdana" panose="020B0604030504040204" pitchFamily="34" charset="0"/>
              </a:rPr>
              <a:t>während</a:t>
            </a:r>
            <a:r>
              <a:rPr lang="de-DE" altLang="de-DE" sz="2000" dirty="0">
                <a:cs typeface="Verdana" panose="020B0604030504040204" pitchFamily="34" charset="0"/>
              </a:rPr>
              <a:t> der Ausbildung bis zu </a:t>
            </a:r>
            <a:r>
              <a:rPr lang="de-DE" altLang="de-DE" sz="2000" b="1" dirty="0">
                <a:cs typeface="Verdana" panose="020B0604030504040204" pitchFamily="34" charset="0"/>
              </a:rPr>
              <a:t>maximal 9 Monaten </a:t>
            </a:r>
          </a:p>
          <a:p>
            <a:pPr marL="0" indent="0" algn="ctr" eaLnBrk="1" hangingPunct="1">
              <a:buNone/>
            </a:pPr>
            <a:endParaRPr lang="de-DE" altLang="de-DE" sz="2000" b="1" dirty="0">
              <a:cs typeface="Verdana" panose="020B0604030504040204" pitchFamily="34" charset="0"/>
            </a:endParaRP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de-DE" altLang="de-DE" sz="2000" b="1" dirty="0">
                <a:cs typeface="Verdana" panose="020B0604030504040204" pitchFamily="34" charset="0"/>
              </a:rPr>
              <a:t>Berufsbildungsgesetz</a:t>
            </a:r>
            <a:endParaRPr lang="de-DE" altLang="de-DE" sz="2000" dirty="0">
              <a:cs typeface="Verdana" panose="020B0604030504040204" pitchFamily="34" charset="0"/>
            </a:endParaRPr>
          </a:p>
          <a:p>
            <a:pPr marL="0" indent="0" algn="ctr" eaLnBrk="1" hangingPunct="1">
              <a:buNone/>
            </a:pPr>
            <a:r>
              <a:rPr lang="de-DE" altLang="de-DE" sz="2000" b="1" dirty="0">
                <a:cs typeface="Verdana" panose="020B0604030504040204" pitchFamily="34" charset="0"/>
              </a:rPr>
              <a:t>§ 2 Lernorte der Berufsbildung, Absatz 3</a:t>
            </a:r>
            <a:r>
              <a:rPr lang="de-DE" altLang="de-DE" sz="2000" dirty="0">
                <a:cs typeface="Verdana" panose="020B0604030504040204" pitchFamily="34" charset="0"/>
              </a:rPr>
              <a:t> 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de-DE" altLang="de-DE" sz="2000" dirty="0">
              <a:cs typeface="Verdana" panose="020B0604030504040204" pitchFamily="34" charset="0"/>
            </a:endParaRPr>
          </a:p>
          <a:p>
            <a:pPr marL="0" indent="0" algn="ctr" eaLnBrk="1" hangingPunct="1">
              <a:buNone/>
            </a:pPr>
            <a:r>
              <a:rPr lang="de-DE" altLang="de-DE" sz="2000" b="1" dirty="0">
                <a:cs typeface="Verdana" panose="020B0604030504040204" pitchFamily="34" charset="0"/>
              </a:rPr>
              <a:t>Erasmus+ Lernaufenthalte können als integrierter Bestandteil der Ausbildung </a:t>
            </a:r>
            <a:r>
              <a:rPr lang="de-DE" altLang="de-DE" sz="2000" dirty="0">
                <a:cs typeface="Verdana" panose="020B0604030504040204" pitchFamily="34" charset="0"/>
              </a:rPr>
              <a:t>anerkannt werden</a:t>
            </a:r>
            <a:br>
              <a:rPr lang="de-DE" altLang="de-DE" sz="2000" dirty="0">
                <a:cs typeface="Verdana" panose="020B0604030504040204" pitchFamily="34" charset="0"/>
              </a:rPr>
            </a:br>
            <a:endParaRPr lang="de-DE" altLang="de-DE" sz="700" dirty="0">
              <a:cs typeface="Verdana" panose="020B0604030504040204" pitchFamily="34" charset="0"/>
            </a:endParaRP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br>
              <a:rPr lang="de-DE" altLang="de-DE" sz="700" dirty="0">
                <a:cs typeface="Verdana" panose="020B0604030504040204" pitchFamily="34" charset="0"/>
              </a:rPr>
            </a:br>
            <a:r>
              <a:rPr lang="de-DE" altLang="de-DE" sz="1800" dirty="0">
                <a:solidFill>
                  <a:srgbClr val="0070C0"/>
                </a:solidFill>
                <a:cs typeface="Verdana" panose="020B0604030504040204" pitchFamily="34" charset="0"/>
              </a:rPr>
              <a:t>=&gt; Recht des Betriebes, Sie für einen Erasmus+ Lernaufenthalt freizustellen! Bildungsurlaub oder eigener Urlaub muss nicht genommen werden.</a:t>
            </a:r>
          </a:p>
          <a:p>
            <a:pPr marL="0" indent="0" algn="ctr" eaLnBrk="1" hangingPunct="1"/>
            <a:endParaRPr lang="de-DE" altLang="de-DE" sz="1400" dirty="0">
              <a:cs typeface="Verdana" panose="020B0604030504040204" pitchFamily="34" charset="0"/>
            </a:endParaRP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98D21B6F-9BA5-4A57-938F-309D68FDDB32}"/>
              </a:ext>
            </a:extLst>
          </p:cNvPr>
          <p:cNvSpPr/>
          <p:nvPr/>
        </p:nvSpPr>
        <p:spPr>
          <a:xfrm>
            <a:off x="4572000" y="2667000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DD8F76D-B08B-7565-3342-02322C3724ED}"/>
              </a:ext>
            </a:extLst>
          </p:cNvPr>
          <p:cNvSpPr txBox="1"/>
          <p:nvPr/>
        </p:nvSpPr>
        <p:spPr>
          <a:xfrm>
            <a:off x="5350276" y="609600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9FA0FBB8-FB97-4936-95F2-F668ED1C5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8229600" cy="1143000"/>
          </a:xfrm>
        </p:spPr>
        <p:txBody>
          <a:bodyPr/>
          <a:lstStyle/>
          <a:p>
            <a:pPr eaLnBrk="1" hangingPunct="1"/>
            <a:r>
              <a:rPr lang="de-DE" altLang="de-DE" sz="3600" kern="1200" dirty="0"/>
              <a:t>Erasmus+ Wie geht das? 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CC80FFF8-7889-42B2-84A4-ECEC223F4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229600" cy="4038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None/>
            </a:pPr>
            <a:endParaRPr lang="de-DE" sz="2000" b="1" dirty="0"/>
          </a:p>
          <a:p>
            <a:pPr marL="0" indent="0" eaLnBrk="1" hangingPunct="1">
              <a:buNone/>
            </a:pPr>
            <a:r>
              <a:rPr lang="de-DE" sz="2000" b="1" dirty="0"/>
              <a:t>Flexibler Zeitraum </a:t>
            </a:r>
          </a:p>
          <a:p>
            <a:pPr eaLnBrk="1" hangingPunct="1"/>
            <a:r>
              <a:rPr lang="de-DE" sz="1800" b="1" dirty="0"/>
              <a:t>während</a:t>
            </a:r>
            <a:r>
              <a:rPr lang="de-DE" sz="1800" dirty="0"/>
              <a:t> der Ausbildung (Achtung Prüfungstermine)</a:t>
            </a:r>
          </a:p>
          <a:p>
            <a:pPr eaLnBrk="1" hangingPunct="1"/>
            <a:r>
              <a:rPr lang="de-DE" sz="1800" b="1" dirty="0"/>
              <a:t>nach </a:t>
            </a:r>
            <a:r>
              <a:rPr lang="de-DE" sz="1800" dirty="0"/>
              <a:t>bestandener Prüfung </a:t>
            </a:r>
            <a:endParaRPr lang="de-DE" sz="1800" b="1" dirty="0"/>
          </a:p>
          <a:p>
            <a:pPr marL="0" indent="0" eaLnBrk="1" hangingPunct="1">
              <a:buNone/>
            </a:pPr>
            <a:endParaRPr lang="de-DE" sz="900" b="1" dirty="0"/>
          </a:p>
          <a:p>
            <a:pPr marL="0" indent="0" eaLnBrk="1" hangingPunct="1">
              <a:buNone/>
            </a:pPr>
            <a:r>
              <a:rPr lang="de-DE" sz="2000" b="1" dirty="0"/>
              <a:t>Dauer: min. 14 bis max. 360 Tage </a:t>
            </a:r>
          </a:p>
          <a:p>
            <a:pPr marL="0" indent="0" eaLnBrk="1" hangingPunct="1">
              <a:buNone/>
            </a:pPr>
            <a:r>
              <a:rPr lang="de-DE" sz="2000" b="1" dirty="0"/>
              <a:t>Zielgebiet: </a:t>
            </a:r>
            <a:r>
              <a:rPr lang="de-DE" sz="2000" dirty="0"/>
              <a:t>Europa + Partnerländer weltweit</a:t>
            </a:r>
            <a:endParaRPr lang="de-DE" sz="1400" dirty="0"/>
          </a:p>
          <a:p>
            <a:pPr marL="0" indent="0" eaLnBrk="1" hangingPunct="1">
              <a:buNone/>
            </a:pPr>
            <a:endParaRPr lang="de-DE" sz="800" b="1" dirty="0"/>
          </a:p>
          <a:p>
            <a:pPr marL="0" indent="0" eaLnBrk="1" hangingPunct="1">
              <a:buNone/>
            </a:pPr>
            <a:r>
              <a:rPr lang="de-DE" sz="2000" b="1" dirty="0"/>
              <a:t>Finanzierung (Beispiel): </a:t>
            </a:r>
          </a:p>
          <a:p>
            <a:pPr eaLnBrk="1" hangingPunct="1"/>
            <a:r>
              <a:rPr lang="de-DE" sz="1800" i="1" dirty="0"/>
              <a:t>Anreise-Pauschale</a:t>
            </a:r>
            <a:r>
              <a:rPr lang="de-DE" sz="1800" dirty="0"/>
              <a:t> entfernungsabhängig: € 180,- bis 360,-</a:t>
            </a:r>
          </a:p>
          <a:p>
            <a:pPr eaLnBrk="1" hangingPunct="1"/>
            <a:r>
              <a:rPr lang="de-DE" sz="1800" i="1" dirty="0"/>
              <a:t>Aufenthalts-Tagessätze</a:t>
            </a:r>
            <a:r>
              <a:rPr lang="de-DE" sz="1800" dirty="0"/>
              <a:t> (Tage 1-14 / Tage 15-360) ziellandabhängig: Finnland 50,-€/Tag, NL + ES 44,-€ 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de-DE" sz="1600" i="1" u="sng" dirty="0">
                <a:solidFill>
                  <a:srgbClr val="0070C0"/>
                </a:solidFill>
              </a:rPr>
              <a:t>Beispiel</a:t>
            </a:r>
            <a:r>
              <a:rPr lang="de-DE" sz="1600" i="1" dirty="0">
                <a:solidFill>
                  <a:srgbClr val="0070C0"/>
                </a:solidFill>
              </a:rPr>
              <a:t> NL 2 Wo: 616,- + 180,-= 796,-€ oder </a:t>
            </a:r>
            <a:br>
              <a:rPr lang="de-DE" sz="1600" i="1" dirty="0">
                <a:solidFill>
                  <a:srgbClr val="0070C0"/>
                </a:solidFill>
              </a:rPr>
            </a:br>
            <a:r>
              <a:rPr lang="de-DE" sz="1600" i="1" dirty="0">
                <a:solidFill>
                  <a:srgbClr val="0070C0"/>
                </a:solidFill>
              </a:rPr>
              <a:t>ES 3 Wo: 924,- + 360,-=1284,-€</a:t>
            </a:r>
            <a:br>
              <a:rPr lang="de-DE" sz="1600" i="1" dirty="0">
                <a:solidFill>
                  <a:srgbClr val="0070C0"/>
                </a:solidFill>
              </a:rPr>
            </a:br>
            <a:r>
              <a:rPr lang="de-DE" sz="2000" b="1" dirty="0"/>
              <a:t>Benefit: </a:t>
            </a:r>
            <a:r>
              <a:rPr lang="de-DE" sz="2000" dirty="0"/>
              <a:t>Eigenverantwortung über das Budget!</a:t>
            </a:r>
            <a:br>
              <a:rPr lang="de-DE" sz="2000" dirty="0"/>
            </a:br>
            <a:endParaRPr lang="de-DE" altLang="de-DE" sz="2000" dirty="0">
              <a:cs typeface="Verdana" panose="020B0604030504040204" pitchFamily="34" charset="0"/>
            </a:endParaRPr>
          </a:p>
          <a:p>
            <a:pPr eaLnBrk="1" hangingPunct="1"/>
            <a:endParaRPr lang="de-DE" altLang="de-DE" sz="2000" dirty="0">
              <a:cs typeface="Verdana" panose="020B0604030504040204" pitchFamily="34" charset="0"/>
            </a:endParaRPr>
          </a:p>
        </p:txBody>
      </p:sp>
      <p:pic>
        <p:nvPicPr>
          <p:cNvPr id="5" name="Grafik 16">
            <a:extLst>
              <a:ext uri="{FF2B5EF4-FFF2-40B4-BE49-F238E27FC236}">
                <a16:creationId xmlns:a16="http://schemas.microsoft.com/office/drawing/2014/main" id="{38A3EBD8-CE50-4547-9C6E-1677B8B06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66" y="1828800"/>
            <a:ext cx="79835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3365501-633D-4A20-83FB-6D509FFFF466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35941605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9BB6069-3D3C-4E1A-A3AF-5E0DF8E5E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828800"/>
            <a:ext cx="7829550" cy="39624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DEE6C13B-531A-49F9-B325-C6FCAD8A11FF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1219200"/>
            <a:ext cx="8229600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de-DE" altLang="de-DE" sz="2000" kern="0" dirty="0">
                <a:cs typeface="Verdana" panose="020B0604030504040204" pitchFamily="34" charset="0"/>
              </a:rPr>
              <a:t>Anreise nach Finnland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8FF201B-2CD0-E092-A03A-58D45DFB9251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38886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B204D6-12FD-4A7F-95BB-490D66C7A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347787"/>
            <a:ext cx="8153400" cy="41624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A7A36BF-0F2F-67E3-BDB6-8388CF0F20D1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4290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BBBE99E-A2AF-49C5-A469-82E434687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7" t="11536" r="4802" b="7816"/>
          <a:stretch/>
        </p:blipFill>
        <p:spPr>
          <a:xfrm>
            <a:off x="762000" y="1219199"/>
            <a:ext cx="7696200" cy="497532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3F95061-1E9B-4B9E-80E4-CFFAEE459B3E}"/>
              </a:ext>
            </a:extLst>
          </p:cNvPr>
          <p:cNvSpPr/>
          <p:nvPr/>
        </p:nvSpPr>
        <p:spPr>
          <a:xfrm>
            <a:off x="5562600" y="2697957"/>
            <a:ext cx="2254442" cy="2940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D448F72-66BC-900C-FC4B-64241E3C32B2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8263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72D96A1-6305-4CDC-B572-29E9CAF1E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09800"/>
            <a:ext cx="8432654" cy="2667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1C312F2-B7CE-2A49-1A9E-0B584AB2F72E}"/>
              </a:ext>
            </a:extLst>
          </p:cNvPr>
          <p:cNvSpPr txBox="1"/>
          <p:nvPr/>
        </p:nvSpPr>
        <p:spPr>
          <a:xfrm>
            <a:off x="5350276" y="548866"/>
            <a:ext cx="34127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altLang="de-DE" dirty="0">
                <a:solidFill>
                  <a:srgbClr val="0070C0"/>
                </a:solidFill>
                <a:latin typeface="Verdana"/>
                <a:ea typeface="Verdana"/>
              </a:rPr>
              <a:t>LOTIE -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de-DE" altLang="de-DE" sz="1800" dirty="0" err="1">
                <a:solidFill>
                  <a:srgbClr val="0070C0"/>
                </a:solidFill>
                <a:latin typeface="Verdana"/>
                <a:ea typeface="Verdana"/>
              </a:rPr>
              <a:t>Go.Lean.Share</a:t>
            </a:r>
            <a:r>
              <a:rPr lang="de-DE" altLang="de-DE" sz="1800" dirty="0">
                <a:solidFill>
                  <a:srgbClr val="0070C0"/>
                </a:solidFill>
                <a:latin typeface="Verdana"/>
                <a:ea typeface="Verdana"/>
              </a:rPr>
              <a:t>!</a:t>
            </a:r>
            <a:endParaRPr lang="de-DE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96496486"/>
      </p:ext>
    </p:extLst>
  </p:cSld>
  <p:clrMapOvr>
    <a:masterClrMapping/>
  </p:clrMapOvr>
</p:sld>
</file>

<file path=ppt/theme/theme1.xml><?xml version="1.0" encoding="utf-8"?>
<a:theme xmlns:a="http://schemas.openxmlformats.org/drawingml/2006/main" name="Studio">
  <a:themeElements>
    <a:clrScheme name="Studio 3">
      <a:dk1>
        <a:srgbClr val="000000"/>
      </a:dk1>
      <a:lt1>
        <a:srgbClr val="FFFFFF"/>
      </a:lt1>
      <a:dk2>
        <a:srgbClr val="CD0505"/>
      </a:dk2>
      <a:lt2>
        <a:srgbClr val="5F5F5F"/>
      </a:lt2>
      <a:accent1>
        <a:srgbClr val="D2D5DE"/>
      </a:accent1>
      <a:accent2>
        <a:srgbClr val="D55757"/>
      </a:accent2>
      <a:accent3>
        <a:srgbClr val="FFFFFF"/>
      </a:accent3>
      <a:accent4>
        <a:srgbClr val="000000"/>
      </a:accent4>
      <a:accent5>
        <a:srgbClr val="E5E7EC"/>
      </a:accent5>
      <a:accent6>
        <a:srgbClr val="C14E4E"/>
      </a:accent6>
      <a:hlink>
        <a:srgbClr val="F42D1E"/>
      </a:hlink>
      <a:folHlink>
        <a:srgbClr val="7C849E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udio">
  <a:themeElements>
    <a:clrScheme name="Studio 3">
      <a:dk1>
        <a:srgbClr val="000000"/>
      </a:dk1>
      <a:lt1>
        <a:srgbClr val="FFFFFF"/>
      </a:lt1>
      <a:dk2>
        <a:srgbClr val="CD0505"/>
      </a:dk2>
      <a:lt2>
        <a:srgbClr val="5F5F5F"/>
      </a:lt2>
      <a:accent1>
        <a:srgbClr val="D2D5DE"/>
      </a:accent1>
      <a:accent2>
        <a:srgbClr val="D55757"/>
      </a:accent2>
      <a:accent3>
        <a:srgbClr val="FFFFFF"/>
      </a:accent3>
      <a:accent4>
        <a:srgbClr val="000000"/>
      </a:accent4>
      <a:accent5>
        <a:srgbClr val="E5E7EC"/>
      </a:accent5>
      <a:accent6>
        <a:srgbClr val="C14E4E"/>
      </a:accent6>
      <a:hlink>
        <a:srgbClr val="F42D1E"/>
      </a:hlink>
      <a:folHlink>
        <a:srgbClr val="7C849E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52A038D928C1E4B9408D0DBA89870D7" ma:contentTypeVersion="11" ma:contentTypeDescription="Ein neues Dokument erstellen." ma:contentTypeScope="" ma:versionID="0b4e79a5cc07bacbb08c9f29ea821faf">
  <xsd:schema xmlns:xsd="http://www.w3.org/2001/XMLSchema" xmlns:xs="http://www.w3.org/2001/XMLSchema" xmlns:p="http://schemas.microsoft.com/office/2006/metadata/properties" xmlns:ns2="052adb67-1b08-43a3-be1e-440074d0c874" xmlns:ns3="e7efc51d-e0e6-41dd-9ace-5c560d2e5936" targetNamespace="http://schemas.microsoft.com/office/2006/metadata/properties" ma:root="true" ma:fieldsID="908db155a12c21476dd3d76115bd51c9" ns2:_="" ns3:_="">
    <xsd:import namespace="052adb67-1b08-43a3-be1e-440074d0c874"/>
    <xsd:import namespace="e7efc51d-e0e6-41dd-9ace-5c560d2e59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2adb67-1b08-43a3-be1e-440074d0c8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0aa7e9dc-b201-4285-a8ec-a993acfbac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efc51d-e0e6-41dd-9ace-5c560d2e593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87faf27-8691-4db1-a682-d88ac015b960}" ma:internalName="TaxCatchAll" ma:showField="CatchAllData" ma:web="e7efc51d-e0e6-41dd-9ace-5c560d2e59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6FA896-8829-476F-99E6-4E8C34A0A5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56D8CC-B798-4C1E-B05D-24F5257653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2adb67-1b08-43a3-be1e-440074d0c874"/>
    <ds:schemaRef ds:uri="e7efc51d-e0e6-41dd-9ace-5c560d2e59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Studio</Template>
  <TotalTime>0</TotalTime>
  <Words>2436</Words>
  <Application>Microsoft Office PowerPoint</Application>
  <PresentationFormat>Bildschirmpräsentation (4:3)</PresentationFormat>
  <Paragraphs>427</Paragraphs>
  <Slides>32</Slides>
  <Notes>20</Notes>
  <HiddenSlides>7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32</vt:i4>
      </vt:variant>
    </vt:vector>
  </HeadingPairs>
  <TitlesOfParts>
    <vt:vector size="45" baseType="lpstr">
      <vt:lpstr>Arial Unicode MS</vt:lpstr>
      <vt:lpstr>Arial</vt:lpstr>
      <vt:lpstr>Arial Black</vt:lpstr>
      <vt:lpstr>Calibri</vt:lpstr>
      <vt:lpstr>Monotype Corsiva</vt:lpstr>
      <vt:lpstr>StarSymbol</vt:lpstr>
      <vt:lpstr>Symbol</vt:lpstr>
      <vt:lpstr>Tahoma</vt:lpstr>
      <vt:lpstr>Times New Roman</vt:lpstr>
      <vt:lpstr>Verdana</vt:lpstr>
      <vt:lpstr>Wingdings</vt:lpstr>
      <vt:lpstr>Studio</vt:lpstr>
      <vt:lpstr>Studio</vt:lpstr>
      <vt:lpstr> Das Plus in von Erasmus+ in der Berufsausbildung</vt:lpstr>
      <vt:lpstr> Lernexpedition Erasmus+ </vt:lpstr>
      <vt:lpstr>Erasmus+ Benefits in der Berufsausbildung</vt:lpstr>
      <vt:lpstr>Erasmus+ in der Berufsausbildung</vt:lpstr>
      <vt:lpstr>Erasmus+ Wie geht das?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Erasmus+ Wie geht das? </vt:lpstr>
      <vt:lpstr>Erasmus+ Wie geht das? </vt:lpstr>
      <vt:lpstr>Erasmus+ Wie geht das? </vt:lpstr>
      <vt:lpstr>Erasmus+ Was kostet es mich? €</vt:lpstr>
      <vt:lpstr>Erasmus+ Wer kann mit?</vt:lpstr>
      <vt:lpstr>Erasmus+ Was muss ich jetzt tun? </vt:lpstr>
      <vt:lpstr>Erasmus+ Was muss ich jetzt tun? </vt:lpstr>
      <vt:lpstr>Erasmus+ Was muss ich jetzt tun? </vt:lpstr>
      <vt:lpstr>Erasmus+ Was bleibt?</vt:lpstr>
      <vt:lpstr>Erasmus+ Qualitätsurteil NaBiBB</vt:lpstr>
      <vt:lpstr>PowerPoint-Präsentation</vt:lpstr>
      <vt:lpstr>PowerPoint-Präsentation</vt:lpstr>
      <vt:lpstr>PowerPoint-Präsentation</vt:lpstr>
      <vt:lpstr>Europa- Praktikum in Mailand - 2 Wochen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Das Plus in von Erasmus+ in der Berufsausbildung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icki_lisboa36</dc:creator>
  <cp:lastModifiedBy>lehrer</cp:lastModifiedBy>
  <cp:revision>232</cp:revision>
  <cp:lastPrinted>2022-09-21T23:25:52Z</cp:lastPrinted>
  <dcterms:created xsi:type="dcterms:W3CDTF">1601-01-01T00:00:00Z</dcterms:created>
  <dcterms:modified xsi:type="dcterms:W3CDTF">2022-10-10T10:33:04Z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